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63" r:id="rId2"/>
    <p:sldId id="331" r:id="rId3"/>
    <p:sldId id="315" r:id="rId4"/>
    <p:sldId id="264" r:id="rId5"/>
    <p:sldId id="267" r:id="rId6"/>
    <p:sldId id="265" r:id="rId7"/>
    <p:sldId id="261" r:id="rId8"/>
    <p:sldId id="281" r:id="rId9"/>
    <p:sldId id="327" r:id="rId10"/>
    <p:sldId id="328" r:id="rId11"/>
    <p:sldId id="329" r:id="rId12"/>
    <p:sldId id="330" r:id="rId13"/>
    <p:sldId id="333" r:id="rId14"/>
    <p:sldId id="262" r:id="rId15"/>
    <p:sldId id="268" r:id="rId16"/>
    <p:sldId id="292" r:id="rId17"/>
    <p:sldId id="282" r:id="rId18"/>
    <p:sldId id="285" r:id="rId19"/>
    <p:sldId id="286" r:id="rId20"/>
    <p:sldId id="291" r:id="rId21"/>
    <p:sldId id="287" r:id="rId22"/>
    <p:sldId id="288" r:id="rId23"/>
    <p:sldId id="289" r:id="rId24"/>
    <p:sldId id="295" r:id="rId25"/>
    <p:sldId id="293" r:id="rId26"/>
    <p:sldId id="300" r:id="rId27"/>
    <p:sldId id="304" r:id="rId28"/>
    <p:sldId id="298" r:id="rId29"/>
    <p:sldId id="301" r:id="rId30"/>
    <p:sldId id="302" r:id="rId31"/>
    <p:sldId id="306" r:id="rId32"/>
    <p:sldId id="296" r:id="rId33"/>
    <p:sldId id="273" r:id="rId34"/>
    <p:sldId id="274" r:id="rId35"/>
    <p:sldId id="276" r:id="rId36"/>
    <p:sldId id="275" r:id="rId37"/>
    <p:sldId id="312" r:id="rId38"/>
    <p:sldId id="313" r:id="rId39"/>
    <p:sldId id="314" r:id="rId40"/>
    <p:sldId id="311" r:id="rId41"/>
    <p:sldId id="335" r:id="rId42"/>
    <p:sldId id="334" r:id="rId43"/>
    <p:sldId id="323" r:id="rId44"/>
    <p:sldId id="310" r:id="rId45"/>
    <p:sldId id="318" r:id="rId46"/>
    <p:sldId id="316" r:id="rId47"/>
    <p:sldId id="319" r:id="rId48"/>
    <p:sldId id="321" r:id="rId49"/>
    <p:sldId id="322" r:id="rId50"/>
    <p:sldId id="317" r:id="rId51"/>
    <p:sldId id="324" r:id="rId52"/>
    <p:sldId id="325" r:id="rId53"/>
    <p:sldId id="326" r:id="rId5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5" autoAdjust="0"/>
    <p:restoredTop sz="83917" autoAdjust="0"/>
  </p:normalViewPr>
  <p:slideViewPr>
    <p:cSldViewPr>
      <p:cViewPr>
        <p:scale>
          <a:sx n="75" d="100"/>
          <a:sy n="75" d="100"/>
        </p:scale>
        <p:origin x="-2256" y="-6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0A33C-9F46-4873-8AF7-EF16A989DEE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C5FF4DF-B0D4-4672-AE1A-12EE4C6DA399}">
      <dgm:prSet phldrT="[Texte]"/>
      <dgm:spPr/>
      <dgm:t>
        <a:bodyPr/>
        <a:lstStyle/>
        <a:p>
          <a:r>
            <a:rPr lang="fr-FR" dirty="0" err="1" smtClean="0"/>
            <a:t>create</a:t>
          </a:r>
          <a:endParaRPr lang="fr-FR" dirty="0"/>
        </a:p>
      </dgm:t>
    </dgm:pt>
    <dgm:pt modelId="{3B801A86-5B74-4ECE-BD41-0D2EADC8DFEE}" type="parTrans" cxnId="{09293C44-2058-48F3-A611-10FF8197BC34}">
      <dgm:prSet/>
      <dgm:spPr/>
      <dgm:t>
        <a:bodyPr/>
        <a:lstStyle/>
        <a:p>
          <a:endParaRPr lang="fr-FR"/>
        </a:p>
      </dgm:t>
    </dgm:pt>
    <dgm:pt modelId="{EEACB5EC-688C-4C9C-A4D8-8DDF46319070}" type="sibTrans" cxnId="{09293C44-2058-48F3-A611-10FF8197BC34}">
      <dgm:prSet/>
      <dgm:spPr/>
      <dgm:t>
        <a:bodyPr/>
        <a:lstStyle/>
        <a:p>
          <a:endParaRPr lang="fr-FR"/>
        </a:p>
      </dgm:t>
    </dgm:pt>
    <dgm:pt modelId="{74FF92E2-CAE4-4A81-B6F3-E192976A1DDB}">
      <dgm:prSet phldrT="[Texte]"/>
      <dgm:spPr/>
      <dgm:t>
        <a:bodyPr/>
        <a:lstStyle/>
        <a:p>
          <a:r>
            <a:rPr lang="fr-FR" dirty="0" smtClean="0"/>
            <a:t>Composant initialisé</a:t>
          </a:r>
          <a:endParaRPr lang="fr-FR" dirty="0"/>
        </a:p>
      </dgm:t>
    </dgm:pt>
    <dgm:pt modelId="{7336EDA8-69D0-4708-A4BB-63A3700BFA12}" type="parTrans" cxnId="{4DF053C0-C3B3-48C2-B880-3C9617179BBD}">
      <dgm:prSet/>
      <dgm:spPr/>
      <dgm:t>
        <a:bodyPr/>
        <a:lstStyle/>
        <a:p>
          <a:endParaRPr lang="fr-FR"/>
        </a:p>
      </dgm:t>
    </dgm:pt>
    <dgm:pt modelId="{587155AE-C44E-4D9C-A7E5-FFC55CFD4174}" type="sibTrans" cxnId="{4DF053C0-C3B3-48C2-B880-3C9617179BBD}">
      <dgm:prSet/>
      <dgm:spPr/>
      <dgm:t>
        <a:bodyPr/>
        <a:lstStyle/>
        <a:p>
          <a:endParaRPr lang="fr-FR"/>
        </a:p>
      </dgm:t>
    </dgm:pt>
    <dgm:pt modelId="{D605C553-5936-4CE7-B699-F4444AA09DAF}">
      <dgm:prSet phldrT="[Texte]"/>
      <dgm:spPr/>
      <dgm:t>
        <a:bodyPr/>
        <a:lstStyle/>
        <a:p>
          <a:r>
            <a:rPr lang="fr-FR" dirty="0" err="1" smtClean="0"/>
            <a:t>mount</a:t>
          </a:r>
          <a:endParaRPr lang="fr-FR" dirty="0"/>
        </a:p>
      </dgm:t>
    </dgm:pt>
    <dgm:pt modelId="{A66BE617-D38D-4B3E-9364-1B841DD5D470}" type="parTrans" cxnId="{4ADC63C8-1746-49D7-B3CD-83EF4D178412}">
      <dgm:prSet/>
      <dgm:spPr/>
      <dgm:t>
        <a:bodyPr/>
        <a:lstStyle/>
        <a:p>
          <a:endParaRPr lang="fr-FR"/>
        </a:p>
      </dgm:t>
    </dgm:pt>
    <dgm:pt modelId="{399826C3-2B6A-4561-9635-7696523B11CF}" type="sibTrans" cxnId="{4ADC63C8-1746-49D7-B3CD-83EF4D178412}">
      <dgm:prSet/>
      <dgm:spPr/>
      <dgm:t>
        <a:bodyPr/>
        <a:lstStyle/>
        <a:p>
          <a:endParaRPr lang="fr-FR"/>
        </a:p>
      </dgm:t>
    </dgm:pt>
    <dgm:pt modelId="{DEC013BF-1EF8-460B-8AEE-29CC9233C033}">
      <dgm:prSet phldrT="[Texte]"/>
      <dgm:spPr/>
      <dgm:t>
        <a:bodyPr/>
        <a:lstStyle/>
        <a:p>
          <a:r>
            <a:rPr lang="fr-FR" dirty="0" smtClean="0"/>
            <a:t>Composant rattaché </a:t>
          </a:r>
          <a:br>
            <a:rPr lang="fr-FR" dirty="0" smtClean="0"/>
          </a:br>
          <a:r>
            <a:rPr lang="fr-FR" dirty="0" smtClean="0"/>
            <a:t>à un élément HTML</a:t>
          </a:r>
          <a:endParaRPr lang="fr-FR" dirty="0"/>
        </a:p>
      </dgm:t>
    </dgm:pt>
    <dgm:pt modelId="{41BF1EF8-C021-43AB-A51E-3525364AEA8B}" type="parTrans" cxnId="{52031643-E856-4903-89A6-958856166E44}">
      <dgm:prSet/>
      <dgm:spPr/>
      <dgm:t>
        <a:bodyPr/>
        <a:lstStyle/>
        <a:p>
          <a:endParaRPr lang="fr-FR"/>
        </a:p>
      </dgm:t>
    </dgm:pt>
    <dgm:pt modelId="{C177B56C-A53E-464F-ACF3-AC99DF60A883}" type="sibTrans" cxnId="{52031643-E856-4903-89A6-958856166E44}">
      <dgm:prSet/>
      <dgm:spPr/>
      <dgm:t>
        <a:bodyPr/>
        <a:lstStyle/>
        <a:p>
          <a:endParaRPr lang="fr-FR"/>
        </a:p>
      </dgm:t>
    </dgm:pt>
    <dgm:pt modelId="{D5BA11DC-4D9C-401C-931D-4E72F9A4CBFA}">
      <dgm:prSet phldrT="[Texte]"/>
      <dgm:spPr/>
      <dgm:t>
        <a:bodyPr/>
        <a:lstStyle/>
        <a:p>
          <a:r>
            <a:rPr lang="fr-FR" dirty="0" smtClean="0"/>
            <a:t>update</a:t>
          </a:r>
          <a:endParaRPr lang="fr-FR" dirty="0"/>
        </a:p>
      </dgm:t>
    </dgm:pt>
    <dgm:pt modelId="{E3E0E03B-4FDE-4AD3-9D5A-3FEC08E0BDB4}" type="parTrans" cxnId="{DB12C8CE-0B4A-4E7D-85DE-84AFDF1F81B6}">
      <dgm:prSet/>
      <dgm:spPr/>
      <dgm:t>
        <a:bodyPr/>
        <a:lstStyle/>
        <a:p>
          <a:endParaRPr lang="fr-FR"/>
        </a:p>
      </dgm:t>
    </dgm:pt>
    <dgm:pt modelId="{3B81B7BD-3B93-4A45-8D90-A11642EAD45C}" type="sibTrans" cxnId="{DB12C8CE-0B4A-4E7D-85DE-84AFDF1F81B6}">
      <dgm:prSet/>
      <dgm:spPr/>
      <dgm:t>
        <a:bodyPr/>
        <a:lstStyle/>
        <a:p>
          <a:endParaRPr lang="fr-FR"/>
        </a:p>
      </dgm:t>
    </dgm:pt>
    <dgm:pt modelId="{D343DC56-AED4-4AEE-8D7E-705A91E59248}">
      <dgm:prSet phldrT="[Texte]"/>
      <dgm:spPr/>
      <dgm:t>
        <a:bodyPr/>
        <a:lstStyle/>
        <a:p>
          <a:r>
            <a:rPr lang="fr-FR" dirty="0" smtClean="0"/>
            <a:t>A chaque mise à jour de la vue</a:t>
          </a:r>
          <a:endParaRPr lang="fr-FR" dirty="0"/>
        </a:p>
      </dgm:t>
    </dgm:pt>
    <dgm:pt modelId="{D7C5D5BD-641D-4F7D-AA5D-D5A9A796CF35}" type="parTrans" cxnId="{900012AF-FB2E-4EE2-AE74-FFBDF342DCAF}">
      <dgm:prSet/>
      <dgm:spPr/>
      <dgm:t>
        <a:bodyPr/>
        <a:lstStyle/>
        <a:p>
          <a:endParaRPr lang="fr-FR"/>
        </a:p>
      </dgm:t>
    </dgm:pt>
    <dgm:pt modelId="{36BA9218-4199-403B-8DFB-1E0B81E4DE3E}" type="sibTrans" cxnId="{900012AF-FB2E-4EE2-AE74-FFBDF342DCAF}">
      <dgm:prSet/>
      <dgm:spPr/>
      <dgm:t>
        <a:bodyPr/>
        <a:lstStyle/>
        <a:p>
          <a:endParaRPr lang="fr-FR"/>
        </a:p>
      </dgm:t>
    </dgm:pt>
    <dgm:pt modelId="{3D3ECA44-255E-4698-B589-0FC2F5C3CCC2}">
      <dgm:prSet phldrT="[Texte]"/>
      <dgm:spPr/>
      <dgm:t>
        <a:bodyPr/>
        <a:lstStyle/>
        <a:p>
          <a:r>
            <a:rPr lang="fr-FR" dirty="0" smtClean="0"/>
            <a:t>destroy</a:t>
          </a:r>
          <a:endParaRPr lang="fr-FR" dirty="0"/>
        </a:p>
      </dgm:t>
    </dgm:pt>
    <dgm:pt modelId="{47D53A1A-DF9B-4316-B97E-54BFA7CD0F00}" type="parTrans" cxnId="{37D37B19-C290-40D7-B178-E26037335133}">
      <dgm:prSet/>
      <dgm:spPr/>
      <dgm:t>
        <a:bodyPr/>
        <a:lstStyle/>
        <a:p>
          <a:endParaRPr lang="fr-FR"/>
        </a:p>
      </dgm:t>
    </dgm:pt>
    <dgm:pt modelId="{175D95CC-EF7A-46ED-95D0-34222427E6BC}" type="sibTrans" cxnId="{37D37B19-C290-40D7-B178-E26037335133}">
      <dgm:prSet/>
      <dgm:spPr/>
      <dgm:t>
        <a:bodyPr/>
        <a:lstStyle/>
        <a:p>
          <a:endParaRPr lang="fr-FR"/>
        </a:p>
      </dgm:t>
    </dgm:pt>
    <dgm:pt modelId="{1938BB56-BF7A-4531-8D75-27F657D41EEF}">
      <dgm:prSet phldrT="[Texte]"/>
      <dgm:spPr/>
      <dgm:t>
        <a:bodyPr/>
        <a:lstStyle/>
        <a:p>
          <a:r>
            <a:rPr lang="fr-FR" dirty="0" smtClean="0"/>
            <a:t>Composant supprimé</a:t>
          </a:r>
          <a:endParaRPr lang="fr-FR" dirty="0"/>
        </a:p>
      </dgm:t>
    </dgm:pt>
    <dgm:pt modelId="{7CD4174A-F27D-40D3-A167-30C19EFFE022}" type="parTrans" cxnId="{1E2666F9-9C13-43D5-BA98-A189302A7000}">
      <dgm:prSet/>
      <dgm:spPr/>
      <dgm:t>
        <a:bodyPr/>
        <a:lstStyle/>
        <a:p>
          <a:endParaRPr lang="fr-FR"/>
        </a:p>
      </dgm:t>
    </dgm:pt>
    <dgm:pt modelId="{C47012EB-1A23-4FA8-898F-D1A46F305366}" type="sibTrans" cxnId="{1E2666F9-9C13-43D5-BA98-A189302A7000}">
      <dgm:prSet/>
      <dgm:spPr/>
      <dgm:t>
        <a:bodyPr/>
        <a:lstStyle/>
        <a:p>
          <a:endParaRPr lang="fr-FR"/>
        </a:p>
      </dgm:t>
    </dgm:pt>
    <dgm:pt modelId="{0ACA5224-2D46-432E-9FC8-3C56F3C5A2A5}">
      <dgm:prSet phldrT="[Texte]"/>
      <dgm:spPr/>
      <dgm:t>
        <a:bodyPr/>
        <a:lstStyle/>
        <a:p>
          <a:r>
            <a:rPr lang="fr-FR" dirty="0" smtClean="0"/>
            <a:t>Réactivité prête</a:t>
          </a:r>
          <a:endParaRPr lang="fr-FR" dirty="0"/>
        </a:p>
      </dgm:t>
    </dgm:pt>
    <dgm:pt modelId="{FD3B6D80-11B7-4160-B00B-99CA82B1C46A}" type="parTrans" cxnId="{F06D50F8-875D-4997-86C8-66A188D2F991}">
      <dgm:prSet/>
      <dgm:spPr/>
      <dgm:t>
        <a:bodyPr/>
        <a:lstStyle/>
        <a:p>
          <a:endParaRPr lang="fr-FR"/>
        </a:p>
      </dgm:t>
    </dgm:pt>
    <dgm:pt modelId="{6590AA47-ACAE-458C-A767-4897EFB70F77}" type="sibTrans" cxnId="{F06D50F8-875D-4997-86C8-66A188D2F991}">
      <dgm:prSet/>
      <dgm:spPr/>
      <dgm:t>
        <a:bodyPr/>
        <a:lstStyle/>
        <a:p>
          <a:endParaRPr lang="fr-FR"/>
        </a:p>
      </dgm:t>
    </dgm:pt>
    <dgm:pt modelId="{3BEE39D9-73AE-4F92-A4B6-B4E5DB00B3A3}">
      <dgm:prSet phldrT="[Texte]"/>
      <dgm:spPr/>
      <dgm:t>
        <a:bodyPr/>
        <a:lstStyle/>
        <a:p>
          <a:r>
            <a:rPr lang="fr-FR" dirty="0" err="1" smtClean="0"/>
            <a:t>vm</a:t>
          </a:r>
          <a:r>
            <a:rPr lang="fr-FR" dirty="0" smtClean="0"/>
            <a:t>.$el est disponible</a:t>
          </a:r>
          <a:endParaRPr lang="fr-FR" dirty="0"/>
        </a:p>
      </dgm:t>
    </dgm:pt>
    <dgm:pt modelId="{091AACB9-D2C9-4D7D-8791-AD8223BE938E}" type="parTrans" cxnId="{EE45C47E-1F3A-4315-A9DE-C789F6824D33}">
      <dgm:prSet/>
      <dgm:spPr/>
      <dgm:t>
        <a:bodyPr/>
        <a:lstStyle/>
        <a:p>
          <a:endParaRPr lang="fr-FR"/>
        </a:p>
      </dgm:t>
    </dgm:pt>
    <dgm:pt modelId="{D622F4D5-81AC-4FC9-A152-6FDB5667B030}" type="sibTrans" cxnId="{EE45C47E-1F3A-4315-A9DE-C789F6824D33}">
      <dgm:prSet/>
      <dgm:spPr/>
      <dgm:t>
        <a:bodyPr/>
        <a:lstStyle/>
        <a:p>
          <a:endParaRPr lang="fr-FR"/>
        </a:p>
      </dgm:t>
    </dgm:pt>
    <dgm:pt modelId="{7EC04DB3-71B1-4FB2-A98F-76BCC566BF4B}">
      <dgm:prSet phldrT="[Texte]"/>
      <dgm:spPr/>
      <dgm:t>
        <a:bodyPr/>
        <a:lstStyle/>
        <a:p>
          <a:r>
            <a:rPr lang="fr-FR" dirty="0" smtClean="0"/>
            <a:t>Le HTML a été </a:t>
          </a:r>
          <a:r>
            <a:rPr lang="fr-FR" dirty="0" err="1" smtClean="0"/>
            <a:t>patché</a:t>
          </a:r>
          <a:endParaRPr lang="fr-FR" dirty="0"/>
        </a:p>
      </dgm:t>
    </dgm:pt>
    <dgm:pt modelId="{293ED867-2460-4662-BEAE-4E56E77772FB}" type="parTrans" cxnId="{7BE8E4FD-4F60-4F27-B983-F230EB0FF0E1}">
      <dgm:prSet/>
      <dgm:spPr/>
      <dgm:t>
        <a:bodyPr/>
        <a:lstStyle/>
        <a:p>
          <a:endParaRPr lang="fr-FR"/>
        </a:p>
      </dgm:t>
    </dgm:pt>
    <dgm:pt modelId="{01525390-9350-4227-8424-266A18D80B1D}" type="sibTrans" cxnId="{7BE8E4FD-4F60-4F27-B983-F230EB0FF0E1}">
      <dgm:prSet/>
      <dgm:spPr/>
      <dgm:t>
        <a:bodyPr/>
        <a:lstStyle/>
        <a:p>
          <a:endParaRPr lang="fr-FR"/>
        </a:p>
      </dgm:t>
    </dgm:pt>
    <dgm:pt modelId="{953CCFEB-441A-4A21-9596-82F1CA274E5D}" type="pres">
      <dgm:prSet presAssocID="{5FB0A33C-9F46-4873-8AF7-EF16A989DEE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6B57E51-C4B8-42C3-B812-62BD7774B5F2}" type="pres">
      <dgm:prSet presAssocID="{FC5FF4DF-B0D4-4672-AE1A-12EE4C6DA399}" presName="composite" presStyleCnt="0"/>
      <dgm:spPr/>
    </dgm:pt>
    <dgm:pt modelId="{5D9D18A2-618B-4F18-B675-898AC1AF0E00}" type="pres">
      <dgm:prSet presAssocID="{FC5FF4DF-B0D4-4672-AE1A-12EE4C6DA399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EAC6DE-9FC6-40EA-B50F-C1F93F663567}" type="pres">
      <dgm:prSet presAssocID="{FC5FF4DF-B0D4-4672-AE1A-12EE4C6DA399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15F7118-3060-4467-9709-5791EBA1EDA8}" type="pres">
      <dgm:prSet presAssocID="{EEACB5EC-688C-4C9C-A4D8-8DDF46319070}" presName="sp" presStyleCnt="0"/>
      <dgm:spPr/>
    </dgm:pt>
    <dgm:pt modelId="{5D559A75-89E6-4A44-83D5-E2D0CE7032BF}" type="pres">
      <dgm:prSet presAssocID="{D605C553-5936-4CE7-B699-F4444AA09DAF}" presName="composite" presStyleCnt="0"/>
      <dgm:spPr/>
    </dgm:pt>
    <dgm:pt modelId="{E63AF7B6-0470-429E-AB10-815CDC79087D}" type="pres">
      <dgm:prSet presAssocID="{D605C553-5936-4CE7-B699-F4444AA09DAF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6E9E85-7DEA-4EC9-976D-84D485DF1295}" type="pres">
      <dgm:prSet presAssocID="{D605C553-5936-4CE7-B699-F4444AA09DAF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3A83D7-7953-4A0C-AEE9-AB43C8B67717}" type="pres">
      <dgm:prSet presAssocID="{399826C3-2B6A-4561-9635-7696523B11CF}" presName="sp" presStyleCnt="0"/>
      <dgm:spPr/>
    </dgm:pt>
    <dgm:pt modelId="{6991C03C-B876-4A74-BA6B-CC2652B75D69}" type="pres">
      <dgm:prSet presAssocID="{D5BA11DC-4D9C-401C-931D-4E72F9A4CBFA}" presName="composite" presStyleCnt="0"/>
      <dgm:spPr/>
    </dgm:pt>
    <dgm:pt modelId="{A1AC163E-2028-418D-B106-D0BCAFFCF166}" type="pres">
      <dgm:prSet presAssocID="{D5BA11DC-4D9C-401C-931D-4E72F9A4CBFA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57FB30-C2C1-4FCD-A2A6-49AB3B9A82F2}" type="pres">
      <dgm:prSet presAssocID="{D5BA11DC-4D9C-401C-931D-4E72F9A4CBFA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AC6C5E6-9D42-444C-A9BC-08DDC6FDD961}" type="pres">
      <dgm:prSet presAssocID="{3B81B7BD-3B93-4A45-8D90-A11642EAD45C}" presName="sp" presStyleCnt="0"/>
      <dgm:spPr/>
    </dgm:pt>
    <dgm:pt modelId="{C9898DBE-36D7-4047-ACF6-461F681A4211}" type="pres">
      <dgm:prSet presAssocID="{3D3ECA44-255E-4698-B589-0FC2F5C3CCC2}" presName="composite" presStyleCnt="0"/>
      <dgm:spPr/>
    </dgm:pt>
    <dgm:pt modelId="{1E2D5462-BC3F-47F7-9644-0D4432EE49EE}" type="pres">
      <dgm:prSet presAssocID="{3D3ECA44-255E-4698-B589-0FC2F5C3CCC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457C1C-CBE4-418B-A2C8-E32A41B4A37F}" type="pres">
      <dgm:prSet presAssocID="{3D3ECA44-255E-4698-B589-0FC2F5C3CCC2}" presName="descendantText" presStyleLbl="alignAcc1" presStyleIdx="3" presStyleCnt="4" custLinFactNeighborY="-186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E2666F9-9C13-43D5-BA98-A189302A7000}" srcId="{3D3ECA44-255E-4698-B589-0FC2F5C3CCC2}" destId="{1938BB56-BF7A-4531-8D75-27F657D41EEF}" srcOrd="0" destOrd="0" parTransId="{7CD4174A-F27D-40D3-A167-30C19EFFE022}" sibTransId="{C47012EB-1A23-4FA8-898F-D1A46F305366}"/>
    <dgm:cxn modelId="{B475D59B-A4DC-4142-802D-AE37B0FF3F66}" type="presOf" srcId="{D5BA11DC-4D9C-401C-931D-4E72F9A4CBFA}" destId="{A1AC163E-2028-418D-B106-D0BCAFFCF166}" srcOrd="0" destOrd="0" presId="urn:microsoft.com/office/officeart/2005/8/layout/chevron2"/>
    <dgm:cxn modelId="{97FA8E44-80DC-4255-8A5D-8589DD42ED37}" type="presOf" srcId="{3BEE39D9-73AE-4F92-A4B6-B4E5DB00B3A3}" destId="{7C6E9E85-7DEA-4EC9-976D-84D485DF1295}" srcOrd="0" destOrd="1" presId="urn:microsoft.com/office/officeart/2005/8/layout/chevron2"/>
    <dgm:cxn modelId="{654A2017-6366-4707-A7F4-6351B7C8B3BB}" type="presOf" srcId="{7EC04DB3-71B1-4FB2-A98F-76BCC566BF4B}" destId="{E557FB30-C2C1-4FCD-A2A6-49AB3B9A82F2}" srcOrd="0" destOrd="1" presId="urn:microsoft.com/office/officeart/2005/8/layout/chevron2"/>
    <dgm:cxn modelId="{F3F001DC-BF1D-4096-8071-83E539003306}" type="presOf" srcId="{D605C553-5936-4CE7-B699-F4444AA09DAF}" destId="{E63AF7B6-0470-429E-AB10-815CDC79087D}" srcOrd="0" destOrd="0" presId="urn:microsoft.com/office/officeart/2005/8/layout/chevron2"/>
    <dgm:cxn modelId="{6DDF2642-B811-49F9-A7F5-1C77999A8340}" type="presOf" srcId="{3D3ECA44-255E-4698-B589-0FC2F5C3CCC2}" destId="{1E2D5462-BC3F-47F7-9644-0D4432EE49EE}" srcOrd="0" destOrd="0" presId="urn:microsoft.com/office/officeart/2005/8/layout/chevron2"/>
    <dgm:cxn modelId="{37D37B19-C290-40D7-B178-E26037335133}" srcId="{5FB0A33C-9F46-4873-8AF7-EF16A989DEE0}" destId="{3D3ECA44-255E-4698-B589-0FC2F5C3CCC2}" srcOrd="3" destOrd="0" parTransId="{47D53A1A-DF9B-4316-B97E-54BFA7CD0F00}" sibTransId="{175D95CC-EF7A-46ED-95D0-34222427E6BC}"/>
    <dgm:cxn modelId="{DEFD71E4-5E0E-4BDB-BC4F-A65F47C93DD3}" type="presOf" srcId="{1938BB56-BF7A-4531-8D75-27F657D41EEF}" destId="{43457C1C-CBE4-418B-A2C8-E32A41B4A37F}" srcOrd="0" destOrd="0" presId="urn:microsoft.com/office/officeart/2005/8/layout/chevron2"/>
    <dgm:cxn modelId="{DB12C8CE-0B4A-4E7D-85DE-84AFDF1F81B6}" srcId="{5FB0A33C-9F46-4873-8AF7-EF16A989DEE0}" destId="{D5BA11DC-4D9C-401C-931D-4E72F9A4CBFA}" srcOrd="2" destOrd="0" parTransId="{E3E0E03B-4FDE-4AD3-9D5A-3FEC08E0BDB4}" sibTransId="{3B81B7BD-3B93-4A45-8D90-A11642EAD45C}"/>
    <dgm:cxn modelId="{900012AF-FB2E-4EE2-AE74-FFBDF342DCAF}" srcId="{D5BA11DC-4D9C-401C-931D-4E72F9A4CBFA}" destId="{D343DC56-AED4-4AEE-8D7E-705A91E59248}" srcOrd="0" destOrd="0" parTransId="{D7C5D5BD-641D-4F7D-AA5D-D5A9A796CF35}" sibTransId="{36BA9218-4199-403B-8DFB-1E0B81E4DE3E}"/>
    <dgm:cxn modelId="{C34E461F-F078-4AF5-AD7A-E798B71CAF93}" type="presOf" srcId="{5FB0A33C-9F46-4873-8AF7-EF16A989DEE0}" destId="{953CCFEB-441A-4A21-9596-82F1CA274E5D}" srcOrd="0" destOrd="0" presId="urn:microsoft.com/office/officeart/2005/8/layout/chevron2"/>
    <dgm:cxn modelId="{F06D50F8-875D-4997-86C8-66A188D2F991}" srcId="{FC5FF4DF-B0D4-4672-AE1A-12EE4C6DA399}" destId="{0ACA5224-2D46-432E-9FC8-3C56F3C5A2A5}" srcOrd="1" destOrd="0" parTransId="{FD3B6D80-11B7-4160-B00B-99CA82B1C46A}" sibTransId="{6590AA47-ACAE-458C-A767-4897EFB70F77}"/>
    <dgm:cxn modelId="{52031643-E856-4903-89A6-958856166E44}" srcId="{D605C553-5936-4CE7-B699-F4444AA09DAF}" destId="{DEC013BF-1EF8-460B-8AEE-29CC9233C033}" srcOrd="0" destOrd="0" parTransId="{41BF1EF8-C021-43AB-A51E-3525364AEA8B}" sibTransId="{C177B56C-A53E-464F-ACF3-AC99DF60A883}"/>
    <dgm:cxn modelId="{CF71591E-DA1B-477F-9940-6718675CD758}" type="presOf" srcId="{D343DC56-AED4-4AEE-8D7E-705A91E59248}" destId="{E557FB30-C2C1-4FCD-A2A6-49AB3B9A82F2}" srcOrd="0" destOrd="0" presId="urn:microsoft.com/office/officeart/2005/8/layout/chevron2"/>
    <dgm:cxn modelId="{89D5DABD-982F-4208-83E1-BF64DFCE7533}" type="presOf" srcId="{FC5FF4DF-B0D4-4672-AE1A-12EE4C6DA399}" destId="{5D9D18A2-618B-4F18-B675-898AC1AF0E00}" srcOrd="0" destOrd="0" presId="urn:microsoft.com/office/officeart/2005/8/layout/chevron2"/>
    <dgm:cxn modelId="{4DF053C0-C3B3-48C2-B880-3C9617179BBD}" srcId="{FC5FF4DF-B0D4-4672-AE1A-12EE4C6DA399}" destId="{74FF92E2-CAE4-4A81-B6F3-E192976A1DDB}" srcOrd="0" destOrd="0" parTransId="{7336EDA8-69D0-4708-A4BB-63A3700BFA12}" sibTransId="{587155AE-C44E-4D9C-A7E5-FFC55CFD4174}"/>
    <dgm:cxn modelId="{EDB70FEC-26BB-4F61-9794-A8A2E6829060}" type="presOf" srcId="{0ACA5224-2D46-432E-9FC8-3C56F3C5A2A5}" destId="{83EAC6DE-9FC6-40EA-B50F-C1F93F663567}" srcOrd="0" destOrd="1" presId="urn:microsoft.com/office/officeart/2005/8/layout/chevron2"/>
    <dgm:cxn modelId="{4ADC63C8-1746-49D7-B3CD-83EF4D178412}" srcId="{5FB0A33C-9F46-4873-8AF7-EF16A989DEE0}" destId="{D605C553-5936-4CE7-B699-F4444AA09DAF}" srcOrd="1" destOrd="0" parTransId="{A66BE617-D38D-4B3E-9364-1B841DD5D470}" sibTransId="{399826C3-2B6A-4561-9635-7696523B11CF}"/>
    <dgm:cxn modelId="{3808DAC5-2594-4270-BF3B-A92684CDD708}" type="presOf" srcId="{74FF92E2-CAE4-4A81-B6F3-E192976A1DDB}" destId="{83EAC6DE-9FC6-40EA-B50F-C1F93F663567}" srcOrd="0" destOrd="0" presId="urn:microsoft.com/office/officeart/2005/8/layout/chevron2"/>
    <dgm:cxn modelId="{196D1439-0D17-43A2-AB54-5EE759A413E6}" type="presOf" srcId="{DEC013BF-1EF8-460B-8AEE-29CC9233C033}" destId="{7C6E9E85-7DEA-4EC9-976D-84D485DF1295}" srcOrd="0" destOrd="0" presId="urn:microsoft.com/office/officeart/2005/8/layout/chevron2"/>
    <dgm:cxn modelId="{09293C44-2058-48F3-A611-10FF8197BC34}" srcId="{5FB0A33C-9F46-4873-8AF7-EF16A989DEE0}" destId="{FC5FF4DF-B0D4-4672-AE1A-12EE4C6DA399}" srcOrd="0" destOrd="0" parTransId="{3B801A86-5B74-4ECE-BD41-0D2EADC8DFEE}" sibTransId="{EEACB5EC-688C-4C9C-A4D8-8DDF46319070}"/>
    <dgm:cxn modelId="{EE45C47E-1F3A-4315-A9DE-C789F6824D33}" srcId="{D605C553-5936-4CE7-B699-F4444AA09DAF}" destId="{3BEE39D9-73AE-4F92-A4B6-B4E5DB00B3A3}" srcOrd="1" destOrd="0" parTransId="{091AACB9-D2C9-4D7D-8791-AD8223BE938E}" sibTransId="{D622F4D5-81AC-4FC9-A152-6FDB5667B030}"/>
    <dgm:cxn modelId="{7BE8E4FD-4F60-4F27-B983-F230EB0FF0E1}" srcId="{D5BA11DC-4D9C-401C-931D-4E72F9A4CBFA}" destId="{7EC04DB3-71B1-4FB2-A98F-76BCC566BF4B}" srcOrd="1" destOrd="0" parTransId="{293ED867-2460-4662-BEAE-4E56E77772FB}" sibTransId="{01525390-9350-4227-8424-266A18D80B1D}"/>
    <dgm:cxn modelId="{E5346C41-FB9C-4183-8FD8-C312D323C2AD}" type="presParOf" srcId="{953CCFEB-441A-4A21-9596-82F1CA274E5D}" destId="{F6B57E51-C4B8-42C3-B812-62BD7774B5F2}" srcOrd="0" destOrd="0" presId="urn:microsoft.com/office/officeart/2005/8/layout/chevron2"/>
    <dgm:cxn modelId="{7B011C37-0A2F-48C8-9AAC-FC847E627066}" type="presParOf" srcId="{F6B57E51-C4B8-42C3-B812-62BD7774B5F2}" destId="{5D9D18A2-618B-4F18-B675-898AC1AF0E00}" srcOrd="0" destOrd="0" presId="urn:microsoft.com/office/officeart/2005/8/layout/chevron2"/>
    <dgm:cxn modelId="{49727B6E-6571-45C4-B0BF-01179237C98E}" type="presParOf" srcId="{F6B57E51-C4B8-42C3-B812-62BD7774B5F2}" destId="{83EAC6DE-9FC6-40EA-B50F-C1F93F663567}" srcOrd="1" destOrd="0" presId="urn:microsoft.com/office/officeart/2005/8/layout/chevron2"/>
    <dgm:cxn modelId="{D588321F-407C-494C-A974-4626D6B0D041}" type="presParOf" srcId="{953CCFEB-441A-4A21-9596-82F1CA274E5D}" destId="{815F7118-3060-4467-9709-5791EBA1EDA8}" srcOrd="1" destOrd="0" presId="urn:microsoft.com/office/officeart/2005/8/layout/chevron2"/>
    <dgm:cxn modelId="{AEFDCDC3-3969-486D-9DC2-F70CE1B8EA29}" type="presParOf" srcId="{953CCFEB-441A-4A21-9596-82F1CA274E5D}" destId="{5D559A75-89E6-4A44-83D5-E2D0CE7032BF}" srcOrd="2" destOrd="0" presId="urn:microsoft.com/office/officeart/2005/8/layout/chevron2"/>
    <dgm:cxn modelId="{1CCD69AD-E0F4-4C1D-9DFA-DD4B819B530C}" type="presParOf" srcId="{5D559A75-89E6-4A44-83D5-E2D0CE7032BF}" destId="{E63AF7B6-0470-429E-AB10-815CDC79087D}" srcOrd="0" destOrd="0" presId="urn:microsoft.com/office/officeart/2005/8/layout/chevron2"/>
    <dgm:cxn modelId="{59199B34-B087-470B-9CC1-7D832917ED60}" type="presParOf" srcId="{5D559A75-89E6-4A44-83D5-E2D0CE7032BF}" destId="{7C6E9E85-7DEA-4EC9-976D-84D485DF1295}" srcOrd="1" destOrd="0" presId="urn:microsoft.com/office/officeart/2005/8/layout/chevron2"/>
    <dgm:cxn modelId="{DC82484C-B842-4460-A242-87F75B59903F}" type="presParOf" srcId="{953CCFEB-441A-4A21-9596-82F1CA274E5D}" destId="{E03A83D7-7953-4A0C-AEE9-AB43C8B67717}" srcOrd="3" destOrd="0" presId="urn:microsoft.com/office/officeart/2005/8/layout/chevron2"/>
    <dgm:cxn modelId="{982F21C7-D436-4ED0-9568-1D2F07A00A22}" type="presParOf" srcId="{953CCFEB-441A-4A21-9596-82F1CA274E5D}" destId="{6991C03C-B876-4A74-BA6B-CC2652B75D69}" srcOrd="4" destOrd="0" presId="urn:microsoft.com/office/officeart/2005/8/layout/chevron2"/>
    <dgm:cxn modelId="{500F8572-7145-4B80-8A10-9D44EBFA62FC}" type="presParOf" srcId="{6991C03C-B876-4A74-BA6B-CC2652B75D69}" destId="{A1AC163E-2028-418D-B106-D0BCAFFCF166}" srcOrd="0" destOrd="0" presId="urn:microsoft.com/office/officeart/2005/8/layout/chevron2"/>
    <dgm:cxn modelId="{9343271E-39CD-47EE-9F95-004643488605}" type="presParOf" srcId="{6991C03C-B876-4A74-BA6B-CC2652B75D69}" destId="{E557FB30-C2C1-4FCD-A2A6-49AB3B9A82F2}" srcOrd="1" destOrd="0" presId="urn:microsoft.com/office/officeart/2005/8/layout/chevron2"/>
    <dgm:cxn modelId="{5B7B822F-7E6E-43DB-AB30-4235438CCD5A}" type="presParOf" srcId="{953CCFEB-441A-4A21-9596-82F1CA274E5D}" destId="{DAC6C5E6-9D42-444C-A9BC-08DDC6FDD961}" srcOrd="5" destOrd="0" presId="urn:microsoft.com/office/officeart/2005/8/layout/chevron2"/>
    <dgm:cxn modelId="{93662F16-75D5-413A-B616-6AF513613791}" type="presParOf" srcId="{953CCFEB-441A-4A21-9596-82F1CA274E5D}" destId="{C9898DBE-36D7-4047-ACF6-461F681A4211}" srcOrd="6" destOrd="0" presId="urn:microsoft.com/office/officeart/2005/8/layout/chevron2"/>
    <dgm:cxn modelId="{34729FFD-ED25-4128-B0F8-582FBB139624}" type="presParOf" srcId="{C9898DBE-36D7-4047-ACF6-461F681A4211}" destId="{1E2D5462-BC3F-47F7-9644-0D4432EE49EE}" srcOrd="0" destOrd="0" presId="urn:microsoft.com/office/officeart/2005/8/layout/chevron2"/>
    <dgm:cxn modelId="{DE8016DC-A631-4A89-873B-E8EF57B15B42}" type="presParOf" srcId="{C9898DBE-36D7-4047-ACF6-461F681A4211}" destId="{43457C1C-CBE4-418B-A2C8-E32A41B4A37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D18A2-618B-4F18-B675-898AC1AF0E00}">
      <dsp:nvSpPr>
        <dsp:cNvPr id="0" name=""/>
        <dsp:cNvSpPr/>
      </dsp:nvSpPr>
      <dsp:spPr>
        <a:xfrm rot="5400000">
          <a:off x="-167006" y="167183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endParaRPr lang="fr-FR" sz="1800" kern="1200" dirty="0"/>
        </a:p>
      </dsp:txBody>
      <dsp:txXfrm rot="-5400000">
        <a:off x="0" y="389858"/>
        <a:ext cx="779362" cy="334012"/>
      </dsp:txXfrm>
    </dsp:sp>
    <dsp:sp modelId="{83EAC6DE-9FC6-40EA-B50F-C1F93F663567}">
      <dsp:nvSpPr>
        <dsp:cNvPr id="0" name=""/>
        <dsp:cNvSpPr/>
      </dsp:nvSpPr>
      <dsp:spPr>
        <a:xfrm rot="5400000">
          <a:off x="1760984" y="-981444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initialisé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Réactivité prête</a:t>
          </a:r>
          <a:endParaRPr lang="fr-FR" sz="1500" kern="1200" dirty="0"/>
        </a:p>
      </dsp:txBody>
      <dsp:txXfrm rot="-5400000">
        <a:off x="779362" y="35506"/>
        <a:ext cx="2651609" cy="653037"/>
      </dsp:txXfrm>
    </dsp:sp>
    <dsp:sp modelId="{E63AF7B6-0470-429E-AB10-815CDC79087D}">
      <dsp:nvSpPr>
        <dsp:cNvPr id="0" name=""/>
        <dsp:cNvSpPr/>
      </dsp:nvSpPr>
      <dsp:spPr>
        <a:xfrm rot="5400000">
          <a:off x="-167006" y="1131728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mount</a:t>
          </a:r>
          <a:endParaRPr lang="fr-FR" sz="1800" kern="1200" dirty="0"/>
        </a:p>
      </dsp:txBody>
      <dsp:txXfrm rot="-5400000">
        <a:off x="0" y="1354403"/>
        <a:ext cx="779362" cy="334012"/>
      </dsp:txXfrm>
    </dsp:sp>
    <dsp:sp modelId="{7C6E9E85-7DEA-4EC9-976D-84D485DF1295}">
      <dsp:nvSpPr>
        <dsp:cNvPr id="0" name=""/>
        <dsp:cNvSpPr/>
      </dsp:nvSpPr>
      <dsp:spPr>
        <a:xfrm rot="5400000">
          <a:off x="1760984" y="-16899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rattaché </a:t>
          </a:r>
          <a:br>
            <a:rPr lang="fr-FR" sz="1500" kern="1200" dirty="0" smtClean="0"/>
          </a:br>
          <a:r>
            <a:rPr lang="fr-FR" sz="1500" kern="1200" dirty="0" smtClean="0"/>
            <a:t>à un élément HTML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err="1" smtClean="0"/>
            <a:t>vm</a:t>
          </a:r>
          <a:r>
            <a:rPr lang="fr-FR" sz="1500" kern="1200" dirty="0" smtClean="0"/>
            <a:t>.$el est disponible</a:t>
          </a:r>
          <a:endParaRPr lang="fr-FR" sz="1500" kern="1200" dirty="0"/>
        </a:p>
      </dsp:txBody>
      <dsp:txXfrm rot="-5400000">
        <a:off x="779362" y="1000051"/>
        <a:ext cx="2651609" cy="653037"/>
      </dsp:txXfrm>
    </dsp:sp>
    <dsp:sp modelId="{A1AC163E-2028-418D-B106-D0BCAFFCF166}">
      <dsp:nvSpPr>
        <dsp:cNvPr id="0" name=""/>
        <dsp:cNvSpPr/>
      </dsp:nvSpPr>
      <dsp:spPr>
        <a:xfrm rot="5400000">
          <a:off x="-167006" y="2096274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update</a:t>
          </a:r>
          <a:endParaRPr lang="fr-FR" sz="1800" kern="1200" dirty="0"/>
        </a:p>
      </dsp:txBody>
      <dsp:txXfrm rot="-5400000">
        <a:off x="0" y="2318949"/>
        <a:ext cx="779362" cy="334012"/>
      </dsp:txXfrm>
    </dsp:sp>
    <dsp:sp modelId="{E557FB30-C2C1-4FCD-A2A6-49AB3B9A82F2}">
      <dsp:nvSpPr>
        <dsp:cNvPr id="0" name=""/>
        <dsp:cNvSpPr/>
      </dsp:nvSpPr>
      <dsp:spPr>
        <a:xfrm rot="5400000">
          <a:off x="1760984" y="947645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A chaque mise à jour de la vue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Le HTML a été </a:t>
          </a:r>
          <a:r>
            <a:rPr lang="fr-FR" sz="1500" kern="1200" dirty="0" err="1" smtClean="0"/>
            <a:t>patché</a:t>
          </a:r>
          <a:endParaRPr lang="fr-FR" sz="1500" kern="1200" dirty="0"/>
        </a:p>
      </dsp:txBody>
      <dsp:txXfrm rot="-5400000">
        <a:off x="779362" y="1964595"/>
        <a:ext cx="2651609" cy="653037"/>
      </dsp:txXfrm>
    </dsp:sp>
    <dsp:sp modelId="{1E2D5462-BC3F-47F7-9644-0D4432EE49EE}">
      <dsp:nvSpPr>
        <dsp:cNvPr id="0" name=""/>
        <dsp:cNvSpPr/>
      </dsp:nvSpPr>
      <dsp:spPr>
        <a:xfrm rot="5400000">
          <a:off x="-167006" y="3060819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destroy</a:t>
          </a:r>
          <a:endParaRPr lang="fr-FR" sz="1800" kern="1200" dirty="0"/>
        </a:p>
      </dsp:txBody>
      <dsp:txXfrm rot="-5400000">
        <a:off x="0" y="3283494"/>
        <a:ext cx="779362" cy="334012"/>
      </dsp:txXfrm>
    </dsp:sp>
    <dsp:sp modelId="{43457C1C-CBE4-418B-A2C8-E32A41B4A37F}">
      <dsp:nvSpPr>
        <dsp:cNvPr id="0" name=""/>
        <dsp:cNvSpPr/>
      </dsp:nvSpPr>
      <dsp:spPr>
        <a:xfrm rot="5400000">
          <a:off x="1760984" y="1898701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supprimé</a:t>
          </a:r>
          <a:endParaRPr lang="fr-FR" sz="1500" kern="1200" dirty="0"/>
        </a:p>
      </dsp:txBody>
      <dsp:txXfrm rot="-5400000">
        <a:off x="779362" y="2915651"/>
        <a:ext cx="2651609" cy="653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0AF51-3FE5-4301-BA2F-3393EFC0C6D9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FEE25-6CCF-4CF0-97EE-24AF48C16A5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191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59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40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Node.js peut exécuter Vue et votre application pour générer une page côté serveur</a:t>
            </a:r>
          </a:p>
          <a:p>
            <a:endParaRPr lang="fr-FR" dirty="0" smtClean="0"/>
          </a:p>
          <a:p>
            <a:r>
              <a:rPr lang="fr-FR" dirty="0" smtClean="0"/>
              <a:t>Si le client exécute JavaScript: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 bundle Vue.js + app.js se charge sur le client dans un mode particulier propre au SSR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Vue prend la main côté client de façon transparente =&gt; </a:t>
            </a:r>
            <a:r>
              <a:rPr lang="fr-FR" i="1" dirty="0" smtClean="0"/>
              <a:t>hydratation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Si le client n’exécute pas JavaScript: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Il dispose néanmoins du contenu pré-rendu côté serveur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clic sur un lien déclencher un changement de page, et </a:t>
            </a:r>
            <a:r>
              <a:rPr lang="fr-FR" dirty="0" err="1" smtClean="0"/>
              <a:t>Node</a:t>
            </a:r>
            <a:r>
              <a:rPr lang="fr-FR" dirty="0" smtClean="0"/>
              <a:t> renvoie la nouvelle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Il s’agit donc de substituer des serveurs frontaux classiques type Apache/</a:t>
            </a:r>
            <a:r>
              <a:rPr lang="fr-FR" dirty="0" err="1" smtClean="0"/>
              <a:t>nginx</a:t>
            </a:r>
            <a:r>
              <a:rPr lang="fr-FR" dirty="0" smtClean="0"/>
              <a:t> par un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Node</a:t>
            </a:r>
            <a:r>
              <a:rPr lang="fr-FR" dirty="0" smtClean="0"/>
              <a:t> dédié au SSR avec Vue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55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68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Comprendre la réactivité de Vue. Si ça ne fonctionne pas, prendre le temps de comprendre le problème, pas de</a:t>
            </a:r>
            <a:r>
              <a:rPr lang="fr-FR" baseline="0" dirty="0" smtClean="0"/>
              <a:t> forçages/hacks</a:t>
            </a:r>
          </a:p>
          <a:p>
            <a:r>
              <a:rPr lang="fr-FR" dirty="0" smtClean="0"/>
              <a:t>Conception d’application: partir des composants les plus simples (UI,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core</a:t>
            </a:r>
            <a:r>
              <a:rPr lang="fr-FR" baseline="0" dirty="0" smtClean="0"/>
              <a:t>) pour remonter aux plus compliqués (pages, routes)</a:t>
            </a:r>
          </a:p>
          <a:p>
            <a:r>
              <a:rPr lang="fr-FR" baseline="0" dirty="0" smtClean="0"/>
              <a:t>Ne pas dépasser les 300 lignes de code pour un composant, ne pas hésiter à sous-découper ce qui peut l’être.</a:t>
            </a:r>
          </a:p>
          <a:p>
            <a:r>
              <a:rPr lang="fr-FR" dirty="0" smtClean="0"/>
              <a:t>Eviter le copier/coller de CSS.</a:t>
            </a:r>
            <a:r>
              <a:rPr lang="fr-FR" baseline="0" dirty="0" smtClean="0"/>
              <a:t> Distinguer un CSS de base pour l’application (charte graphique) et des surcharges spécifiques par composant.</a:t>
            </a:r>
          </a:p>
          <a:p>
            <a:r>
              <a:rPr lang="fr-FR" dirty="0" smtClean="0"/>
              <a:t>Mettre</a:t>
            </a:r>
            <a:r>
              <a:rPr lang="fr-FR" baseline="0" dirty="0" smtClean="0"/>
              <a:t> à jour vos dépendances régulièrement</a:t>
            </a:r>
          </a:p>
          <a:p>
            <a:r>
              <a:rPr lang="fr-FR" dirty="0" smtClean="0"/>
              <a:t>Faire de la code </a:t>
            </a:r>
            <a:r>
              <a:rPr lang="fr-FR" dirty="0" err="1" smtClean="0"/>
              <a:t>review</a:t>
            </a:r>
            <a:r>
              <a:rPr lang="fr-FR" dirty="0" smtClean="0"/>
              <a:t> en</a:t>
            </a:r>
            <a:r>
              <a:rPr lang="fr-FR" baseline="0" dirty="0" smtClean="0"/>
              <a:t> variant les relecteurs pour </a:t>
            </a:r>
            <a:r>
              <a:rPr lang="fr-FR" baseline="0" dirty="0" err="1" smtClean="0"/>
              <a:t>contre-balancer</a:t>
            </a:r>
            <a:r>
              <a:rPr lang="fr-FR" baseline="0" dirty="0" smtClean="0"/>
              <a:t> la flexibilité de Vue.</a:t>
            </a:r>
          </a:p>
          <a:p>
            <a:r>
              <a:rPr lang="fr-FR" baseline="0" dirty="0" smtClean="0"/>
              <a:t>Penser aux problèmes avant de penser aux solutions, toujours opter pour la solution la plus simple au départ (démarche progressive)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35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1517C-357C-4EAA-9ED0-48714B977C38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C14C-7905-4602-8A38-2E30F2A238CC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E014-9D6B-4FF8-81F7-014D3DF7C9FF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F060-CBB5-4306-83C9-9BB0E262E6A9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9A93-0ED6-465A-9E6E-904A1FDD8CE4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DD84B-63F9-4078-8441-F06342912A81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FEEC-0489-4228-9E08-482336F29CA4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51ABB-FC2C-408C-9BC9-A9119F76A107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B23-686C-4D74-8863-64B9D3EB801A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CD4E-F1F3-4188-A574-2B4450945DA3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555F02E-BBC1-4C6A-8236-EF7F49FB412E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Vue.js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ello-vue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depen.io/sylvainpv/pen/LBgqbq?editors=101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depen.io/sylvainpv/pen/qyJgLe?editors=101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odepen.io/sylvainpv/pen/rrqEMg?editors=101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depen.io/sylvainpv/pen/bjmXXV?editors=101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depen.io/sylvainpv/pen/RBqbBW?editors=101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depen.io/sylvainpv/pen/NBEKQw?editors=101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ejs/vue-devtoo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COAdvocates/Vue-Training-TP" TargetMode="External"/><Relationship Id="rId2" Type="http://schemas.openxmlformats.org/officeDocument/2006/relationships/hyperlink" Target="https://github.com/vuejs/awesome-vu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kaorun343/vue-property-decorato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vuejs.org/v2/guide/team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1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8" name="Picture 4" descr="Vue.JSThe progressive JavaScript Framework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8408" y="17388"/>
            <a:ext cx="12161088" cy="68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Compared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Angular</a:t>
            </a:r>
            <a:r>
              <a:rPr lang="fr-FR" sz="3600" dirty="0" smtClean="0"/>
              <a:t> and </a:t>
            </a:r>
            <a:r>
              <a:rPr lang="fr-FR" sz="3600" dirty="0" err="1" smtClean="0"/>
              <a:t>React</a:t>
            </a:r>
            <a:endParaRPr lang="fr-FR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48" y="1484784"/>
            <a:ext cx="8117955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9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/>
              <a:t>Compared</a:t>
            </a:r>
            <a:r>
              <a:rPr lang="fr-FR" sz="3600" dirty="0"/>
              <a:t>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Angular</a:t>
            </a:r>
            <a:r>
              <a:rPr lang="fr-FR" sz="3600" dirty="0"/>
              <a:t> and </a:t>
            </a:r>
            <a:r>
              <a:rPr lang="fr-FR" sz="3600" dirty="0" err="1"/>
              <a:t>React</a:t>
            </a:r>
            <a:endParaRPr lang="fr-FR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72" y="1616546"/>
            <a:ext cx="7640768" cy="498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9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best JS </a:t>
            </a:r>
            <a:r>
              <a:rPr lang="fr-FR" dirty="0" err="1" smtClean="0"/>
              <a:t>framework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225496" cy="45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0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myproject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63EC-4C54-45F2-801C-DC2E4D6A72D0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17232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30" y="3663919"/>
            <a:ext cx="7176887" cy="294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8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99792" y="5589240"/>
            <a:ext cx="6141368" cy="936104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Vue CLI </a:t>
            </a:r>
            <a:r>
              <a:rPr lang="fr-FR" sz="2800" dirty="0" err="1" smtClean="0"/>
              <a:t>is</a:t>
            </a:r>
            <a:r>
              <a:rPr lang="fr-FR" sz="2800" dirty="0" smtClean="0"/>
              <a:t> not the </a:t>
            </a:r>
            <a:r>
              <a:rPr lang="fr-FR" sz="2800" dirty="0" err="1" smtClean="0"/>
              <a:t>only</a:t>
            </a:r>
            <a:r>
              <a:rPr lang="fr-FR" sz="2800" dirty="0" smtClean="0"/>
              <a:t> </a:t>
            </a:r>
            <a:r>
              <a:rPr lang="fr-FR" sz="2800" dirty="0" err="1" smtClean="0"/>
              <a:t>way</a:t>
            </a:r>
            <a:r>
              <a:rPr lang="fr-FR" sz="2800" dirty="0" smtClean="0"/>
              <a:t> to use Vue</a:t>
            </a:r>
            <a:br>
              <a:rPr lang="fr-FR" sz="2800" dirty="0" smtClean="0"/>
            </a:br>
            <a:r>
              <a:rPr lang="fr-FR" sz="2800" dirty="0">
                <a:hlinkClick r:id="rId2" action="ppaction://hlinkfile"/>
              </a:rPr>
              <a:t>Hello </a:t>
            </a:r>
            <a:r>
              <a:rPr lang="fr-FR" sz="2800" dirty="0" smtClean="0">
                <a:hlinkClick r:id="rId2" action="ppaction://hlinkfile"/>
              </a:rPr>
              <a:t>Vue</a:t>
            </a:r>
            <a:endParaRPr lang="fr-FR" sz="2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E2BE-9453-4A4C-8E6D-B1A847E85163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9512" y="584096"/>
            <a:ext cx="598593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&lt;!DOCTYPE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</a:t>
            </a:r>
            <a:r>
              <a:rPr lang="fr-FR" sz="1600" dirty="0">
                <a:solidFill>
                  <a:srgbClr val="FF0000"/>
                </a:solidFill>
                <a:latin typeface="Fira Code"/>
                <a:ea typeface="Times New Roman"/>
                <a:cs typeface="Times New Roman"/>
              </a:rPr>
              <a:t>html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&lt;html&gt;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</a:t>
            </a:r>
            <a:r>
              <a:rPr lang="fr-FR" sz="1600" dirty="0" err="1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head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 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</a:t>
            </a:r>
            <a:r>
              <a:rPr lang="fr-FR" sz="1600" dirty="0" err="1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meta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</a:t>
            </a:r>
            <a:r>
              <a:rPr lang="fr-FR" sz="1600" dirty="0" err="1">
                <a:solidFill>
                  <a:srgbClr val="FF0000"/>
                </a:solidFill>
                <a:latin typeface="Fira Code"/>
                <a:ea typeface="Times New Roman"/>
                <a:cs typeface="Times New Roman"/>
              </a:rPr>
              <a:t>charset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=</a:t>
            </a:r>
            <a:r>
              <a:rPr lang="fr-FR" sz="1600" dirty="0">
                <a:solidFill>
                  <a:srgbClr val="0000FF"/>
                </a:solidFill>
                <a:latin typeface="Fira Code"/>
                <a:ea typeface="Times New Roman"/>
                <a:cs typeface="Times New Roman"/>
              </a:rPr>
              <a:t>"utf-8"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 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</a:t>
            </a:r>
            <a:r>
              <a:rPr lang="fr-FR" sz="1600" dirty="0" err="1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title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&gt;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Hello Vue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&lt;/</a:t>
            </a:r>
            <a:r>
              <a:rPr lang="fr-FR" sz="1600" dirty="0" err="1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title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 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&lt;script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</a:t>
            </a:r>
            <a:r>
              <a:rPr lang="fr-FR" sz="1600" dirty="0" err="1">
                <a:solidFill>
                  <a:srgbClr val="FF0000"/>
                </a:solidFill>
                <a:latin typeface="Fira Code"/>
                <a:ea typeface="Times New Roman"/>
                <a:cs typeface="Times New Roman"/>
              </a:rPr>
              <a:t>src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=</a:t>
            </a:r>
            <a:r>
              <a:rPr lang="fr-FR" sz="1600" dirty="0">
                <a:solidFill>
                  <a:srgbClr val="0000FF"/>
                </a:solidFill>
                <a:latin typeface="Fira Code"/>
                <a:ea typeface="Times New Roman"/>
                <a:cs typeface="Times New Roman"/>
              </a:rPr>
              <a:t>"https://unpkg.com/vue"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&gt;&lt;/script&gt;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&lt;/</a:t>
            </a:r>
            <a:r>
              <a:rPr lang="fr-FR" sz="1600" dirty="0" err="1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head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&lt;body&gt;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&lt;div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</a:t>
            </a:r>
            <a:r>
              <a:rPr lang="fr-FR" sz="1600" dirty="0">
                <a:solidFill>
                  <a:srgbClr val="FF0000"/>
                </a:solidFill>
                <a:latin typeface="Fira Code"/>
                <a:ea typeface="Times New Roman"/>
                <a:cs typeface="Times New Roman"/>
              </a:rPr>
              <a:t>id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=</a:t>
            </a:r>
            <a:r>
              <a:rPr lang="fr-FR" sz="1600" dirty="0">
                <a:solidFill>
                  <a:srgbClr val="0000FF"/>
                </a:solidFill>
                <a:latin typeface="Fira Code"/>
                <a:ea typeface="Times New Roman"/>
                <a:cs typeface="Times New Roman"/>
              </a:rPr>
              <a:t>"</a:t>
            </a:r>
            <a:r>
              <a:rPr lang="fr-FR" sz="1600" dirty="0" err="1">
                <a:solidFill>
                  <a:srgbClr val="0000FF"/>
                </a:solidFill>
                <a:latin typeface="Fira Code"/>
                <a:ea typeface="Times New Roman"/>
                <a:cs typeface="Times New Roman"/>
              </a:rPr>
              <a:t>app</a:t>
            </a:r>
            <a:r>
              <a:rPr lang="fr-FR" sz="1600" dirty="0">
                <a:solidFill>
                  <a:srgbClr val="0000FF"/>
                </a:solidFill>
                <a:latin typeface="Fira Code"/>
                <a:ea typeface="Times New Roman"/>
                <a:cs typeface="Times New Roman"/>
              </a:rPr>
              <a:t>"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 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&lt;p&gt;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Hello {{</a:t>
            </a:r>
            <a:r>
              <a:rPr lang="fr-FR" sz="1600" dirty="0" err="1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name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}} !</a:t>
            </a: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&lt;/p&gt;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&lt;/div&gt;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 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&lt;script&gt;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FF"/>
                </a:solidFill>
                <a:latin typeface="Fira Code"/>
                <a:ea typeface="Times New Roman"/>
                <a:cs typeface="Times New Roman"/>
              </a:rPr>
              <a:t>var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vm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= </a:t>
            </a:r>
            <a:r>
              <a:rPr lang="fr-FR" sz="1600" dirty="0">
                <a:solidFill>
                  <a:srgbClr val="0000FF"/>
                </a:solidFill>
                <a:latin typeface="Fira Code"/>
                <a:ea typeface="Times New Roman"/>
                <a:cs typeface="Times New Roman"/>
              </a:rPr>
              <a:t>new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Vue({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 el: </a:t>
            </a:r>
            <a:r>
              <a:rPr lang="fr-FR" sz="1600" dirty="0">
                <a:solidFill>
                  <a:srgbClr val="A31515"/>
                </a:solidFill>
                <a:latin typeface="Fira Code"/>
                <a:ea typeface="Times New Roman"/>
                <a:cs typeface="Times New Roman"/>
              </a:rPr>
              <a:t>'#</a:t>
            </a:r>
            <a:r>
              <a:rPr lang="fr-FR" sz="1600" dirty="0" err="1">
                <a:solidFill>
                  <a:srgbClr val="A31515"/>
                </a:solidFill>
                <a:latin typeface="Fira Code"/>
                <a:ea typeface="Times New Roman"/>
                <a:cs typeface="Times New Roman"/>
              </a:rPr>
              <a:t>app</a:t>
            </a:r>
            <a:r>
              <a:rPr lang="fr-FR" sz="1600" dirty="0">
                <a:solidFill>
                  <a:srgbClr val="A31515"/>
                </a:solidFill>
                <a:latin typeface="Fira Code"/>
                <a:ea typeface="Times New Roman"/>
                <a:cs typeface="Times New Roman"/>
              </a:rPr>
              <a:t>'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,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 data: {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name</a:t>
            </a: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: </a:t>
            </a:r>
            <a:r>
              <a:rPr lang="fr-FR" sz="1600" dirty="0">
                <a:solidFill>
                  <a:srgbClr val="A31515"/>
                </a:solidFill>
                <a:latin typeface="Fira Code"/>
                <a:ea typeface="Times New Roman"/>
                <a:cs typeface="Times New Roman"/>
              </a:rPr>
              <a:t>'Vue'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  }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000000"/>
                </a:solidFill>
                <a:latin typeface="Fira Code"/>
                <a:ea typeface="Times New Roman"/>
                <a:cs typeface="Times New Roman"/>
              </a:rPr>
              <a:t>})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&lt;/script&gt;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&lt;/body&gt;</a:t>
            </a:r>
            <a:endParaRPr lang="fr-FR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solidFill>
                  <a:srgbClr val="800000"/>
                </a:solidFill>
                <a:latin typeface="Fira Code"/>
                <a:ea typeface="Times New Roman"/>
                <a:cs typeface="Times New Roman"/>
              </a:rPr>
              <a:t>&lt;/html&gt;</a:t>
            </a:r>
            <a:endParaRPr lang="fr-FR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4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" y="476672"/>
            <a:ext cx="289066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Single File</a:t>
            </a:r>
            <a:br>
              <a:rPr lang="fr-FR" dirty="0" smtClean="0"/>
            </a:br>
            <a:r>
              <a:rPr lang="fr-FR" dirty="0" smtClean="0"/>
              <a:t>Components</a:t>
            </a:r>
            <a:endParaRPr lang="fr-FR" dirty="0"/>
          </a:p>
        </p:txBody>
      </p:sp>
      <p:pic>
        <p:nvPicPr>
          <p:cNvPr id="4098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30" y="260648"/>
            <a:ext cx="5766386" cy="70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1844824"/>
            <a:ext cx="30963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Fichiers .vue</a:t>
            </a:r>
          </a:p>
          <a:p>
            <a:endParaRPr lang="fr-FR" dirty="0"/>
          </a:p>
          <a:p>
            <a:r>
              <a:rPr lang="fr-FR" dirty="0" smtClean="0"/>
              <a:t>Exploitables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Permet le recours aux import/export plutôt qu’aux déclarations globales</a:t>
            </a:r>
          </a:p>
          <a:p>
            <a:endParaRPr lang="fr-FR" dirty="0"/>
          </a:p>
          <a:p>
            <a:r>
              <a:rPr lang="fr-FR" dirty="0" smtClean="0"/>
              <a:t>Facilite l’intégration de langages tiers</a:t>
            </a:r>
          </a:p>
          <a:p>
            <a:endParaRPr lang="fr-FR" dirty="0"/>
          </a:p>
          <a:p>
            <a:r>
              <a:rPr lang="fr-FR" dirty="0" smtClean="0"/>
              <a:t>Facilite le partage et la réutilisabilité de composants entre les projets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9685-E71A-4EFC-9264-F35AC44AB688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38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omponent 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1556792"/>
            <a:ext cx="316385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Composants réutilisables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5328592" cy="567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860032" y="6095037"/>
            <a:ext cx="4032448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dirty="0" smtClean="0"/>
              <a:t>Pour tout composant réutilisable, data doit être une fonction</a:t>
            </a:r>
            <a:endParaRPr lang="fr-FR" b="1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C07D-08BC-43C9-B7AD-2FD5030C623B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Directives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0CDD7-07F0-45C2-A3B5-80EDDCC90E04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83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Texte et attributs avec v-</a:t>
            </a:r>
            <a:r>
              <a:rPr lang="fr-FR" dirty="0" err="1" smtClean="0"/>
              <a:t>bind</a:t>
            </a:r>
            <a:endParaRPr lang="fr-FR" dirty="0"/>
          </a:p>
        </p:txBody>
      </p:sp>
      <p:pic>
        <p:nvPicPr>
          <p:cNvPr id="3075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2736"/>
            <a:ext cx="5932360" cy="580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E491-DF13-4BEE-84A4-993EA9625240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06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Classes et styles</a:t>
            </a:r>
            <a:endParaRPr lang="fr-FR" dirty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94555"/>
            <a:ext cx="8674993" cy="521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463A-43C2-4D1F-AC05-38C56E45BA39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29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4888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:</a:t>
            </a:r>
          </a:p>
          <a:p>
            <a:r>
              <a:rPr lang="fr-FR" dirty="0" smtClean="0"/>
              <a:t>Node.js (&gt; 8.x)</a:t>
            </a:r>
          </a:p>
          <a:p>
            <a:r>
              <a:rPr lang="fr-FR" dirty="0" smtClean="0"/>
              <a:t>a good editor </a:t>
            </a:r>
            <a:r>
              <a:rPr lang="fr-FR" dirty="0" err="1" smtClean="0"/>
              <a:t>like</a:t>
            </a:r>
            <a:r>
              <a:rPr lang="fr-FR" dirty="0" smtClean="0"/>
              <a:t> Visual Studio Code + </a:t>
            </a:r>
            <a:r>
              <a:rPr lang="fr-FR" dirty="0" err="1" smtClean="0"/>
              <a:t>Vetur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install</a:t>
            </a:r>
            <a:r>
              <a:rPr lang="fr-FR" dirty="0" smtClean="0"/>
              <a:t> Vue CLI: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Tooling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267744" y="4365104"/>
            <a:ext cx="446449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fr-F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–g @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vue/cli</a:t>
            </a:r>
            <a:endParaRPr lang="fr-F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74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Champs de formulaire</a:t>
            </a:r>
            <a:endParaRPr lang="fr-FR" dirty="0"/>
          </a:p>
        </p:txBody>
      </p:sp>
      <p:pic>
        <p:nvPicPr>
          <p:cNvPr id="921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109663"/>
            <a:ext cx="5907087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94BA-F16C-4AAC-A2F8-30374207F32B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89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Conditions</a:t>
            </a:r>
            <a:endParaRPr lang="fr-FR" dirty="0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82" y="1124744"/>
            <a:ext cx="5228906" cy="569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9E96-412E-4132-8C74-D30A7358A9BA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5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/>
              <a:t>Directives</a:t>
            </a:r>
            <a:r>
              <a:rPr lang="fr-FR" sz="3100" dirty="0" smtClean="0"/>
              <a:t/>
            </a:r>
            <a:br>
              <a:rPr lang="fr-FR" sz="3100" dirty="0" smtClean="0"/>
            </a:br>
            <a:r>
              <a:rPr lang="fr-FR" dirty="0" smtClean="0"/>
              <a:t>Boucles et listes avec v-for</a:t>
            </a:r>
            <a:endParaRPr lang="fr-FR" dirty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63850"/>
            <a:ext cx="9054852" cy="567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C0DB-8A88-4776-A83B-411F5CA3AA6B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6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Evenements</a:t>
            </a:r>
            <a:endParaRPr lang="fr-FR" dirty="0"/>
          </a:p>
        </p:txBody>
      </p:sp>
      <p:pic>
        <p:nvPicPr>
          <p:cNvPr id="6145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622432" cy="450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3769-D981-4966-9832-CD02B8B94577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3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Composants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DEBD-4D01-4E4B-AD93-1D66A895891C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4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Méthodes</a:t>
            </a:r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68" y="908720"/>
            <a:ext cx="6749608" cy="59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5F268-104C-4BCC-9625-74506454E5A4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3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Propriétés </a:t>
            </a:r>
            <a:r>
              <a:rPr lang="fr-FR" sz="3600" dirty="0" err="1" smtClean="0"/>
              <a:t>computed</a:t>
            </a:r>
            <a:r>
              <a:rPr lang="fr-FR" sz="3600" dirty="0" smtClean="0"/>
              <a:t> et </a:t>
            </a:r>
            <a:r>
              <a:rPr lang="fr-FR" sz="3600" dirty="0" err="1" smtClean="0"/>
              <a:t>watchers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72522" y="1772816"/>
            <a:ext cx="3384376" cy="14773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omputed</a:t>
            </a:r>
            <a:r>
              <a:rPr lang="fr-FR" dirty="0" smtClean="0"/>
              <a:t> = calculée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toute propriété pouvant être directement déduite à partir d’autres données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48858" y="3573016"/>
            <a:ext cx="3384376" cy="175432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watch</a:t>
            </a:r>
            <a:r>
              <a:rPr lang="fr-FR" dirty="0" smtClean="0"/>
              <a:t> = observée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tout code lié indirectement à une autre donnée, pas tant pour sa valeur que pour le </a:t>
            </a:r>
            <a:r>
              <a:rPr lang="fr-FR" b="1" dirty="0" smtClean="0"/>
              <a:t>moment</a:t>
            </a:r>
            <a:r>
              <a:rPr lang="fr-FR" dirty="0" smtClean="0"/>
              <a:t> où celle-ci change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28CB-CB16-4A20-847A-510AFC1A3279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sp>
        <p:nvSpPr>
          <p:cNvPr id="9" name="AutoShape 2" descr="blob:https://carbon.now.sh/2cc72021-335f-4859-b12d-6c888c89e65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blob:https://carbon.now.sh/2cc72021-335f-4859-b12d-6c888c89e65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24744"/>
            <a:ext cx="5477526" cy="60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2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data, </a:t>
            </a:r>
            <a:r>
              <a:rPr lang="fr-FR" dirty="0" err="1" smtClean="0"/>
              <a:t>computed</a:t>
            </a:r>
            <a:r>
              <a:rPr lang="fr-FR" dirty="0" smtClean="0"/>
              <a:t> ou </a:t>
            </a:r>
            <a:r>
              <a:rPr lang="fr-FR" dirty="0" err="1" smtClean="0"/>
              <a:t>watcher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27584" y="1772816"/>
            <a:ext cx="75608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Quiz: une application pour réserver des tickets de cinéma</a:t>
            </a:r>
          </a:p>
          <a:p>
            <a:endParaRPr lang="fr-F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nombre de places désiré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prix total à payer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La promotion à appliquer pour les groupes de 4 ou plus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L’heure de la séance réservée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temps restant avant le début de la séance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nombre de sièges restants pour cette séance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499992" y="2514382"/>
            <a:ext cx="648072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8" name="ZoneTexte 7"/>
          <p:cNvSpPr txBox="1">
            <a:spLocks/>
          </p:cNvSpPr>
          <p:nvPr/>
        </p:nvSpPr>
        <p:spPr>
          <a:xfrm>
            <a:off x="3648721" y="2964970"/>
            <a:ext cx="117530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9" name="ZoneTexte 8"/>
          <p:cNvSpPr txBox="1">
            <a:spLocks/>
          </p:cNvSpPr>
          <p:nvPr/>
        </p:nvSpPr>
        <p:spPr>
          <a:xfrm>
            <a:off x="7524328" y="3429000"/>
            <a:ext cx="108012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3882150"/>
            <a:ext cx="648072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11" name="ZoneTexte 10"/>
          <p:cNvSpPr txBox="1">
            <a:spLocks/>
          </p:cNvSpPr>
          <p:nvPr/>
        </p:nvSpPr>
        <p:spPr>
          <a:xfrm>
            <a:off x="6732240" y="4797152"/>
            <a:ext cx="936104" cy="33855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watcher</a:t>
            </a:r>
            <a:endParaRPr lang="fr-FR" dirty="0"/>
          </a:p>
        </p:txBody>
      </p:sp>
      <p:sp>
        <p:nvSpPr>
          <p:cNvPr id="12" name="ZoneTexte 11"/>
          <p:cNvSpPr txBox="1">
            <a:spLocks/>
          </p:cNvSpPr>
          <p:nvPr/>
        </p:nvSpPr>
        <p:spPr>
          <a:xfrm>
            <a:off x="6372200" y="4365104"/>
            <a:ext cx="108012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3AD69-7E41-490C-BBB4-E294228A9F92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3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Méthodes du Cycle de vie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13" y="1175940"/>
            <a:ext cx="5426878" cy="491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661229028"/>
              </p:ext>
            </p:extLst>
          </p:nvPr>
        </p:nvGraphicFramePr>
        <p:xfrm>
          <a:off x="223619" y="1867771"/>
          <a:ext cx="3466300" cy="400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DA4C-0ACF-4B3A-B23E-978162D24F4D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5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Communication entre composants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6133778" cy="579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588224" y="1716393"/>
            <a:ext cx="2016224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Communication</a:t>
            </a:r>
          </a:p>
          <a:p>
            <a:pPr algn="ctr"/>
            <a:r>
              <a:rPr lang="fr-FR" sz="2000" b="1" dirty="0" smtClean="0"/>
              <a:t>descendante</a:t>
            </a:r>
          </a:p>
          <a:p>
            <a:pPr algn="ctr"/>
            <a:r>
              <a:rPr lang="fr-FR" sz="2000" dirty="0" smtClean="0"/>
              <a:t>=</a:t>
            </a:r>
          </a:p>
          <a:p>
            <a:pPr algn="ctr"/>
            <a:r>
              <a:rPr lang="fr-FR" sz="2000" b="1" dirty="0" err="1" smtClean="0"/>
              <a:t>Props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7187-F665-44DE-A6B9-CAFB32CF78DD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06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Débogage – vue </a:t>
            </a:r>
            <a:r>
              <a:rPr lang="fr-FR" sz="3600" dirty="0" err="1" smtClean="0"/>
              <a:t>devtools</a:t>
            </a:r>
            <a:endParaRPr lang="fr-FR" sz="3600" dirty="0"/>
          </a:p>
        </p:txBody>
      </p:sp>
      <p:pic>
        <p:nvPicPr>
          <p:cNvPr id="5122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85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4941168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3"/>
              </a:rPr>
              <a:t>github.com/</a:t>
            </a:r>
            <a:r>
              <a:rPr lang="fr-FR" dirty="0" err="1" smtClean="0">
                <a:hlinkClick r:id="rId3"/>
              </a:rPr>
              <a:t>vuejs</a:t>
            </a:r>
            <a:r>
              <a:rPr lang="fr-FR" dirty="0" smtClean="0">
                <a:hlinkClick r:id="rId3"/>
              </a:rPr>
              <a:t>/vue-</a:t>
            </a:r>
            <a:r>
              <a:rPr lang="fr-FR" dirty="0" err="1" smtClean="0">
                <a:hlinkClick r:id="rId3"/>
              </a:rPr>
              <a:t>devtools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Disponible en tant qu’extension Chrome, </a:t>
            </a:r>
            <a:r>
              <a:rPr lang="fr-FR" dirty="0" err="1" smtClean="0"/>
              <a:t>add-on</a:t>
            </a:r>
            <a:r>
              <a:rPr lang="fr-FR" dirty="0" smtClean="0"/>
              <a:t> Firefox et application </a:t>
            </a:r>
            <a:r>
              <a:rPr lang="fr-FR" dirty="0" err="1" smtClean="0"/>
              <a:t>standalone</a:t>
            </a:r>
            <a:r>
              <a:rPr lang="fr-FR" dirty="0" smtClean="0"/>
              <a:t> (Electron)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BB9-B32D-466F-9382-895DEE351032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51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Communication entre composants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588224" y="1716393"/>
            <a:ext cx="2016224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Communication</a:t>
            </a:r>
          </a:p>
          <a:p>
            <a:pPr algn="ctr"/>
            <a:r>
              <a:rPr lang="fr-FR" sz="2000" b="1" dirty="0" smtClean="0"/>
              <a:t>ascendante</a:t>
            </a:r>
          </a:p>
          <a:p>
            <a:pPr algn="ctr"/>
            <a:r>
              <a:rPr lang="fr-FR" sz="2000" dirty="0" smtClean="0"/>
              <a:t>=</a:t>
            </a:r>
          </a:p>
          <a:p>
            <a:pPr algn="ctr"/>
            <a:r>
              <a:rPr lang="fr-FR" sz="2000" b="1" dirty="0" smtClean="0"/>
              <a:t>Events</a:t>
            </a:r>
            <a:endParaRPr lang="fr-FR" sz="2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5616624" cy="578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4567-063B-4DA9-B06F-F05FA38E897E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6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Slots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029600" cy="584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013D-40A4-49AB-8521-D3EF669D984A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32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 smtClean="0"/>
              <a:t>Reactivity</a:t>
            </a:r>
            <a:r>
              <a:rPr lang="fr-FR" sz="4000" dirty="0" smtClean="0"/>
              <a:t> in Vue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6D73-B702-4D17-9FBD-A8CA02D71B92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9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63408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Comment ça marche ?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getters/setters (ES5)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" y="1340768"/>
            <a:ext cx="6192366" cy="495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40" y="5301208"/>
            <a:ext cx="4095750" cy="126682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BC06-0287-4114-8D82-5B554B081DF8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5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Comment ça marche ?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Prochainement dans Vue 3 : les </a:t>
            </a:r>
            <a:r>
              <a:rPr lang="fr-FR" dirty="0" err="1" smtClean="0"/>
              <a:t>Proxies</a:t>
            </a:r>
            <a:r>
              <a:rPr lang="fr-FR" dirty="0" smtClean="0"/>
              <a:t> (ES6)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7" y="1331423"/>
            <a:ext cx="7801695" cy="552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35B-53CD-49F5-B5A7-9EE79C98C58E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6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fr-FR" sz="3200" dirty="0"/>
              <a:t>Détail du système de réactivité de Vue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366"/>
            <a:ext cx="9107488" cy="50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0543-1CCB-4F93-82E9-9531D48F53A8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1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lang="fr-FR" sz="3200" dirty="0" smtClean="0"/>
              <a:t>Détail du système de réactivité de Vue</a:t>
            </a:r>
            <a:endParaRPr lang="fr-FR" sz="3200" dirty="0"/>
          </a:p>
        </p:txBody>
      </p:sp>
      <p:pic>
        <p:nvPicPr>
          <p:cNvPr id="6146" name="Picture 2" descr="Reactivity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19572"/>
            <a:ext cx="8837712" cy="5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62AE-43FF-4DF9-B9B6-C1421C52D8DD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0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State</a:t>
            </a:r>
            <a:r>
              <a:rPr lang="fr-FR" sz="2800" dirty="0" smtClean="0"/>
              <a:t> management </a:t>
            </a:r>
            <a:r>
              <a:rPr lang="fr-FR" sz="2800" dirty="0"/>
              <a:t/>
            </a:r>
            <a:br>
              <a:rPr lang="fr-FR" sz="2800" dirty="0"/>
            </a:br>
            <a:r>
              <a:rPr lang="fr-FR" sz="3600" dirty="0" smtClean="0"/>
              <a:t>Données partagées, centralisées</a:t>
            </a:r>
            <a:endParaRPr lang="fr-F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41884"/>
            <a:ext cx="3888432" cy="3777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598242" y="1619002"/>
            <a:ext cx="415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solution la plus simple: partager l’objet d’état par référence dans les composants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571256" y="3429000"/>
            <a:ext cx="41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Problème: n’importe qui peut modifier n’importe quoi sans laisser de trace, </a:t>
            </a:r>
            <a:br>
              <a:rPr lang="fr-FR" dirty="0" smtClean="0"/>
            </a:br>
            <a:r>
              <a:rPr lang="fr-FR" dirty="0" smtClean="0"/>
              <a:t>ce qui peut compliquer le débogage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37662"/>
            <a:ext cx="1541684" cy="161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397E0-4FB9-41EC-A37E-8B73D7618E53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32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State management</a:t>
            </a:r>
            <a:br>
              <a:rPr lang="fr-FR" sz="2400" dirty="0" smtClean="0"/>
            </a:br>
            <a:r>
              <a:rPr lang="fr-FR" sz="3200" dirty="0" smtClean="0"/>
              <a:t>Store et mutations contrôlées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505607" y="4436120"/>
            <a:ext cx="415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 avancée: passer par un store pour centraliser les mutations de l’état ainsi que les instructions de débogage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9" y="1124744"/>
            <a:ext cx="5272854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83" y="1052737"/>
            <a:ext cx="4224205" cy="48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517231"/>
            <a:ext cx="1344922" cy="119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5674-BB21-4C5A-96AE-809DD35DF63F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26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vu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77984"/>
            <a:ext cx="5184576" cy="407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State management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dirty="0" err="1" smtClean="0"/>
              <a:t>Vuex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220072" y="1484784"/>
            <a:ext cx="38164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Architecture « à la Flux »</a:t>
            </a:r>
          </a:p>
          <a:p>
            <a:r>
              <a:rPr lang="fr-FR" dirty="0" smtClean="0"/>
              <a:t>Vue → Actions → State → Vue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Plus rigide et verbeux, mais: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Logs automatiques de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Snapshots</a:t>
            </a:r>
            <a:r>
              <a:rPr lang="fr-FR" sz="1600" dirty="0" smtClean="0"/>
              <a:t> d’état applicatif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Time-</a:t>
            </a:r>
            <a:r>
              <a:rPr lang="fr-FR" sz="1600" dirty="0" err="1" smtClean="0"/>
              <a:t>travel</a:t>
            </a:r>
            <a:r>
              <a:rPr lang="fr-FR" sz="1600" dirty="0" smtClean="0"/>
              <a:t> sur l’historique d’actions</a:t>
            </a:r>
          </a:p>
          <a:p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494" y="4913343"/>
            <a:ext cx="150515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5536" y="5182211"/>
            <a:ext cx="3168352" cy="10464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 panose="02040503050406030204" pitchFamily="18" charset="0"/>
              </a:rPr>
              <a:t>“ Flux </a:t>
            </a:r>
            <a:r>
              <a:rPr lang="en-US" sz="1600" i="1" dirty="0">
                <a:latin typeface="Cambria" panose="02040503050406030204" pitchFamily="18" charset="0"/>
              </a:rPr>
              <a:t>libraries are like glasses: </a:t>
            </a:r>
            <a:r>
              <a:rPr lang="en-US" sz="1600" i="1" dirty="0" smtClean="0">
                <a:latin typeface="Cambria" panose="02040503050406030204" pitchFamily="18" charset="0"/>
              </a:rPr>
              <a:t/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600" i="1" dirty="0" smtClean="0">
                <a:latin typeface="Cambria" panose="02040503050406030204" pitchFamily="18" charset="0"/>
              </a:rPr>
              <a:t>you’ll </a:t>
            </a:r>
            <a:r>
              <a:rPr lang="en-US" sz="1600" i="1" dirty="0">
                <a:latin typeface="Cambria" panose="02040503050406030204" pitchFamily="18" charset="0"/>
              </a:rPr>
              <a:t>know when you need them</a:t>
            </a:r>
            <a:r>
              <a:rPr lang="en-US" sz="1600" i="1" dirty="0" smtClean="0">
                <a:latin typeface="Cambria" panose="02040503050406030204" pitchFamily="18" charset="0"/>
              </a:rPr>
              <a:t>. “</a:t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600" i="1" dirty="0" smtClean="0">
                <a:latin typeface="Cambria" panose="02040503050406030204" pitchFamily="18" charset="0"/>
              </a:rPr>
              <a:t/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200" dirty="0" smtClean="0">
                <a:latin typeface="Cambria" panose="02040503050406030204" pitchFamily="18" charset="0"/>
              </a:rPr>
              <a:t>Dan Abramov, author of Redux</a:t>
            </a:r>
            <a:endParaRPr lang="fr-FR" sz="1600" dirty="0">
              <a:latin typeface="Cambria" panose="02040503050406030204" pitchFamily="18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60" y="3338652"/>
            <a:ext cx="3784112" cy="347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599C-C38F-4035-87E6-79568395C50E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57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1" name="Picture 13" descr="https://pbs.twimg.com/media/DC6xqdfWAAADkn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11" y="-27384"/>
            <a:ext cx="9276431" cy="695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Résultat de recherche d'images pour &quot;evan you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522">
            <a:off x="6525402" y="241556"/>
            <a:ext cx="2143125" cy="21431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9" name="Rectangle 8"/>
          <p:cNvSpPr/>
          <p:nvPr/>
        </p:nvSpPr>
        <p:spPr>
          <a:xfrm>
            <a:off x="6012013" y="2450686"/>
            <a:ext cx="31699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Evan</a:t>
            </a:r>
            <a:r>
              <a:rPr lang="fr-FR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You</a:t>
            </a:r>
            <a:endParaRPr lang="fr-FR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7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6820"/>
            <a:ext cx="5626171" cy="706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85192" y="404664"/>
            <a:ext cx="2890664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Vue-router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3528" y="1700808"/>
            <a:ext cx="32403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Routeur officiel pour les Single Page Apps en Vue.js</a:t>
            </a:r>
          </a:p>
          <a:p>
            <a:endParaRPr lang="fr-FR" dirty="0" smtClean="0"/>
          </a:p>
          <a:p>
            <a:r>
              <a:rPr lang="fr-FR" dirty="0" smtClean="0"/>
              <a:t>Basé sur l’API </a:t>
            </a:r>
            <a:r>
              <a:rPr lang="fr-FR" dirty="0" err="1" smtClean="0"/>
              <a:t>History</a:t>
            </a:r>
            <a:r>
              <a:rPr lang="fr-FR" dirty="0" smtClean="0"/>
              <a:t> HTML5</a:t>
            </a:r>
          </a:p>
          <a:p>
            <a:r>
              <a:rPr lang="fr-FR" dirty="0" smtClean="0"/>
              <a:t>ou sur le #/hash de l’URL</a:t>
            </a:r>
          </a:p>
          <a:p>
            <a:endParaRPr lang="fr-FR" dirty="0"/>
          </a:p>
          <a:p>
            <a:r>
              <a:rPr lang="fr-FR" dirty="0" smtClean="0"/>
              <a:t>Fonctionnalités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Match dynamique de route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Arborescence de routes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Redirections et alias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Gardes de navigation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Transitions de page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Code </a:t>
            </a:r>
            <a:r>
              <a:rPr lang="fr-FR" dirty="0" err="1" smtClean="0"/>
              <a:t>splitting</a:t>
            </a:r>
            <a:r>
              <a:rPr lang="fr-FR" dirty="0" smtClean="0"/>
              <a:t> basé sur les routes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6353-C498-44FD-9FA4-2A3D0E353CF0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7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Réutilisabilité, composition, généricité</a:t>
            </a:r>
            <a:br>
              <a:rPr lang="fr-FR" dirty="0" smtClean="0"/>
            </a:br>
            <a:r>
              <a:rPr lang="fr-FR" dirty="0" smtClean="0"/>
              <a:t>Etendre progressivement Vue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2276872"/>
            <a:ext cx="8686800" cy="3888432"/>
          </a:xfrm>
        </p:spPr>
        <p:txBody>
          <a:bodyPr>
            <a:normAutofit/>
          </a:bodyPr>
          <a:lstStyle/>
          <a:p>
            <a:r>
              <a:rPr lang="fr-FR" sz="2400" dirty="0" smtClean="0"/>
              <a:t>composants déclarés globalement</a:t>
            </a:r>
          </a:p>
          <a:p>
            <a:r>
              <a:rPr lang="fr-FR" dirty="0" err="1" smtClean="0"/>
              <a:t>mixins</a:t>
            </a:r>
            <a:endParaRPr lang="fr-FR" sz="2400" dirty="0" smtClean="0"/>
          </a:p>
          <a:p>
            <a:r>
              <a:rPr lang="fr-FR" sz="2400" dirty="0" smtClean="0"/>
              <a:t>directives personnalisées</a:t>
            </a:r>
          </a:p>
          <a:p>
            <a:r>
              <a:rPr lang="fr-FR" dirty="0" smtClean="0"/>
              <a:t>plugins Vue</a:t>
            </a:r>
          </a:p>
          <a:p>
            <a:r>
              <a:rPr lang="fr-FR" sz="2400" dirty="0" smtClean="0"/>
              <a:t>plugins Vue CLI</a:t>
            </a:r>
          </a:p>
          <a:p>
            <a:endParaRPr lang="fr-FR" sz="24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B976-8619-4DB8-A392-2081FDD4F79A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5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348880"/>
            <a:ext cx="8229600" cy="1143000"/>
          </a:xfrm>
        </p:spPr>
        <p:txBody>
          <a:bodyPr/>
          <a:lstStyle/>
          <a:p>
            <a:r>
              <a:rPr lang="fr-FR" dirty="0" smtClean="0"/>
              <a:t>Pause Q&amp;A – Table ronde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473027"/>
          </a:xfrm>
        </p:spPr>
        <p:txBody>
          <a:bodyPr>
            <a:normAutofit fontScale="92500"/>
          </a:bodyPr>
          <a:lstStyle/>
          <a:p>
            <a:r>
              <a:rPr lang="fr-FR" sz="2400" dirty="0" smtClean="0"/>
              <a:t>Quels problèmes dans vos projets web front actuels ?</a:t>
            </a:r>
          </a:p>
          <a:p>
            <a:r>
              <a:rPr lang="fr-FR" sz="2400" dirty="0" smtClean="0"/>
              <a:t>Quels outils de </a:t>
            </a:r>
            <a:r>
              <a:rPr lang="fr-FR" sz="2400" dirty="0" err="1" smtClean="0"/>
              <a:t>dev</a:t>
            </a:r>
            <a:r>
              <a:rPr lang="fr-FR" sz="2400" dirty="0" smtClean="0"/>
              <a:t> web front vous aimez / détestez ?</a:t>
            </a:r>
          </a:p>
          <a:p>
            <a:r>
              <a:rPr lang="fr-FR" sz="2400" dirty="0" smtClean="0"/>
              <a:t>Qu’est-ce qui vous plait/déplait le plus dans Vue jusqu’ici ?</a:t>
            </a:r>
            <a:endParaRPr lang="fr-FR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B976-8619-4DB8-A392-2081FDD4F79A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631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348880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Ecosystème de Vue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653136"/>
            <a:ext cx="8686800" cy="1473027"/>
          </a:xfrm>
        </p:spPr>
        <p:txBody>
          <a:bodyPr>
            <a:normAutofit/>
          </a:bodyPr>
          <a:lstStyle/>
          <a:p>
            <a:r>
              <a:rPr lang="fr-FR" dirty="0" smtClean="0">
                <a:hlinkClick r:id="rId2"/>
              </a:rPr>
              <a:t>github.com/</a:t>
            </a:r>
            <a:r>
              <a:rPr lang="fr-FR" dirty="0" err="1" smtClean="0">
                <a:hlinkClick r:id="rId2"/>
              </a:rPr>
              <a:t>vuejs</a:t>
            </a:r>
            <a:r>
              <a:rPr lang="fr-FR" dirty="0" smtClean="0">
                <a:hlinkClick r:id="rId2"/>
              </a:rPr>
              <a:t>/</a:t>
            </a:r>
            <a:r>
              <a:rPr lang="fr-FR" dirty="0" err="1" smtClean="0">
                <a:hlinkClick r:id="rId2"/>
              </a:rPr>
              <a:t>awesome</a:t>
            </a:r>
            <a:r>
              <a:rPr lang="fr-FR" dirty="0" smtClean="0">
                <a:hlinkClick r:id="rId2"/>
              </a:rPr>
              <a:t>-vue</a:t>
            </a:r>
            <a:endParaRPr lang="fr-FR" dirty="0" smtClean="0"/>
          </a:p>
          <a:p>
            <a:r>
              <a:rPr lang="fr-FR" dirty="0" smtClean="0"/>
              <a:t>Fin de TP libre</a:t>
            </a:r>
          </a:p>
          <a:p>
            <a:r>
              <a:rPr lang="fr-FR" dirty="0" smtClean="0"/>
              <a:t>Corrigé du TP: </a:t>
            </a:r>
            <a:r>
              <a:rPr lang="fr-FR" dirty="0" smtClean="0">
                <a:hlinkClick r:id="rId3"/>
              </a:rPr>
              <a:t>github.com/</a:t>
            </a:r>
            <a:r>
              <a:rPr lang="fr-FR" dirty="0" err="1" smtClean="0">
                <a:hlinkClick r:id="rId3"/>
              </a:rPr>
              <a:t>SDCOAdvocates</a:t>
            </a:r>
            <a:r>
              <a:rPr lang="fr-FR" dirty="0" smtClean="0">
                <a:hlinkClick r:id="rId3"/>
              </a:rPr>
              <a:t>/Vue-Training-TP</a:t>
            </a:r>
            <a:endParaRPr lang="fr-FR" sz="24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B976-8619-4DB8-A392-2081FDD4F79A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8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" y="404664"/>
            <a:ext cx="289066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Class</a:t>
            </a:r>
            <a:br>
              <a:rPr lang="fr-FR" dirty="0" smtClean="0"/>
            </a:br>
            <a:r>
              <a:rPr lang="fr-FR" dirty="0" smtClean="0"/>
              <a:t>Component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1700808"/>
            <a:ext cx="3240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Style alternatif pour la partie script des composants Vue</a:t>
            </a:r>
          </a:p>
          <a:p>
            <a:endParaRPr lang="fr-FR" dirty="0" smtClean="0"/>
          </a:p>
          <a:p>
            <a:r>
              <a:rPr lang="fr-FR" dirty="0"/>
              <a:t>Intégré nativement à vue-cli 3</a:t>
            </a:r>
          </a:p>
          <a:p>
            <a:endParaRPr lang="fr-FR" dirty="0"/>
          </a:p>
          <a:p>
            <a:r>
              <a:rPr lang="fr-FR" dirty="0" smtClean="0"/>
              <a:t>Basée sur l’opérateur class (ES6), adapté à TypeScript</a:t>
            </a:r>
          </a:p>
          <a:p>
            <a:endParaRPr lang="fr-FR" dirty="0" smtClean="0"/>
          </a:p>
          <a:p>
            <a:r>
              <a:rPr lang="fr-FR" dirty="0" smtClean="0"/>
              <a:t>Se combine bien avec des bibliothèques de décorateurs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smtClean="0">
                <a:hlinkClick r:id="rId2"/>
              </a:rPr>
              <a:t>vue-</a:t>
            </a:r>
            <a:r>
              <a:rPr lang="fr-FR" dirty="0" err="1" smtClean="0">
                <a:hlinkClick r:id="rId2"/>
              </a:rPr>
              <a:t>property</a:t>
            </a:r>
            <a:r>
              <a:rPr lang="fr-FR" dirty="0" smtClean="0">
                <a:hlinkClick r:id="rId2"/>
              </a:rPr>
              <a:t>-</a:t>
            </a:r>
            <a:r>
              <a:rPr lang="fr-FR" dirty="0" err="1" smtClean="0">
                <a:hlinkClick r:id="rId2"/>
              </a:rPr>
              <a:t>decorator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Style légèrement moins verbeux, mais peut changer à l’avenir: la </a:t>
            </a:r>
            <a:r>
              <a:rPr lang="fr-FR" dirty="0" err="1" smtClean="0"/>
              <a:t>spec</a:t>
            </a:r>
            <a:r>
              <a:rPr lang="fr-FR" dirty="0" smtClean="0"/>
              <a:t> des décorateurs n’est pas encore standardisée.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17" y="-1761"/>
            <a:ext cx="5666495" cy="685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A84B-3F47-4E8A-8F7E-615DE27BB8CC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0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sz="2700" dirty="0" smtClean="0"/>
              <a:t/>
            </a:r>
            <a:br>
              <a:rPr lang="fr-FR" sz="2700" dirty="0" smtClean="0"/>
            </a:br>
            <a:r>
              <a:rPr lang="fr-FR" dirty="0" smtClean="0"/>
              <a:t>Qu’est-ce que c’est ?</a:t>
            </a:r>
            <a:endParaRPr lang="fr-F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72536"/>
            <a:ext cx="5149652" cy="151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79512" y="3501008"/>
            <a:ext cx="8447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Substituer les serveurs frontaux classiques (Apache/</a:t>
            </a:r>
            <a:r>
              <a:rPr lang="fr-FR" sz="2000" dirty="0" err="1" smtClean="0"/>
              <a:t>nginx</a:t>
            </a:r>
            <a:r>
              <a:rPr lang="fr-FR" sz="2000" dirty="0" smtClean="0"/>
              <a:t>) par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Node</a:t>
            </a:r>
            <a:r>
              <a:rPr lang="fr-FR" sz="2000" dirty="0" smtClean="0"/>
              <a:t> exécute Vue et l’application pour générer les pages côté serveur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fois pré-rendu, le HTML de la page est transmis au client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=&gt; </a:t>
            </a:r>
            <a:r>
              <a:rPr lang="fr-FR" sz="2000" i="1" dirty="0"/>
              <a:t>Server-</a:t>
            </a:r>
            <a:r>
              <a:rPr lang="fr-FR" sz="2000" i="1" dirty="0" err="1"/>
              <a:t>Side</a:t>
            </a:r>
            <a:r>
              <a:rPr lang="fr-FR" sz="2000" i="1" dirty="0"/>
              <a:t> </a:t>
            </a:r>
            <a:r>
              <a:rPr lang="fr-FR" sz="2000" i="1" dirty="0" err="1"/>
              <a:t>Rendering</a:t>
            </a:r>
            <a:r>
              <a:rPr lang="fr-FR" sz="2000" i="1" dirty="0"/>
              <a:t> (SSR</a:t>
            </a:r>
            <a:r>
              <a:rPr lang="fr-FR" sz="2000" i="1" dirty="0" smtClean="0"/>
              <a:t>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A35C0-821D-43F3-9AEC-AF2861DE95FB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4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Pourquoi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2076" y="1916832"/>
            <a:ext cx="8229600" cy="1944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Chargement d’une page web pour une Single Page App classique: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Téléchargement et </a:t>
            </a:r>
            <a:r>
              <a:rPr lang="fr-FR" sz="2000" dirty="0" err="1" smtClean="0"/>
              <a:t>parsing</a:t>
            </a:r>
            <a:r>
              <a:rPr lang="fr-FR" sz="2000" dirty="0" smtClean="0"/>
              <a:t> du HTML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Téléchargement et compilation du JS (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+ applicatif)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Initialisation du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, association de l’URL à un composant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Rendu du composant et montage sur le document</a:t>
            </a:r>
            <a:endParaRPr lang="fr-FR" sz="2000" dirty="0"/>
          </a:p>
        </p:txBody>
      </p:sp>
      <p:pic>
        <p:nvPicPr>
          <p:cNvPr id="2052" name="Picture 4" descr="RÃ©sultat de recherche d'images pour &quot;loading webpage gif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8"/>
            <a:ext cx="3938184" cy="2304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13176"/>
            <a:ext cx="802612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99592" y="42210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Résultat: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3D9C5-F186-4EB8-B21C-1D7CF6DD50E8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8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Pourquoi ?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Avantages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Performance au rendu initial, time-to-content</a:t>
            </a:r>
          </a:p>
          <a:p>
            <a:r>
              <a:rPr lang="fr-FR" sz="2000" dirty="0" smtClean="0"/>
              <a:t>SEO: Meilleure indexation sur les moteurs de recherche</a:t>
            </a:r>
            <a:br>
              <a:rPr lang="fr-FR" sz="2000" dirty="0" smtClean="0"/>
            </a:br>
            <a:r>
              <a:rPr lang="fr-FR" sz="1800" i="1" dirty="0" smtClean="0"/>
              <a:t>(note: Google et Bing indexent les </a:t>
            </a:r>
            <a:r>
              <a:rPr lang="fr-FR" sz="1800" i="1" dirty="0" err="1" smtClean="0"/>
              <a:t>apps</a:t>
            </a:r>
            <a:r>
              <a:rPr lang="fr-FR" sz="1800" i="1" dirty="0" smtClean="0"/>
              <a:t> JS si le rendu est synchrone)</a:t>
            </a:r>
          </a:p>
          <a:p>
            <a:r>
              <a:rPr lang="fr-FR" sz="2000" dirty="0" smtClean="0"/>
              <a:t>Adresse les utilisateurs ayant JS désactivé  😒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b="1" dirty="0" smtClean="0"/>
              <a:t>Inconvénients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Quelques contraintes de développement supplémentaires à intégrer</a:t>
            </a:r>
          </a:p>
          <a:p>
            <a:r>
              <a:rPr lang="fr-FR" sz="2000" dirty="0" smtClean="0"/>
              <a:t>Requiert un environnement serveur pouvant faire tourner Node.js</a:t>
            </a:r>
          </a:p>
          <a:p>
            <a:r>
              <a:rPr lang="fr-FR" sz="2000" dirty="0" smtClean="0"/>
              <a:t>Charge serveur: le SSR prend plus de CPU qu’un serveur statique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8207-4DC0-4C77-9BC1-8BCE35507C0B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01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Frameworks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Un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SSR intervient à la fois côté </a:t>
            </a:r>
            <a:r>
              <a:rPr lang="fr-FR" sz="2000" dirty="0" err="1" smtClean="0"/>
              <a:t>Node</a:t>
            </a:r>
            <a:r>
              <a:rPr lang="fr-FR" sz="2000" dirty="0" smtClean="0"/>
              <a:t> et côté client pour amener une bascule naturelle et transparente entre rendu côté serveur et côté client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3719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CD395-13A2-42AC-82D4-C08A78EDF9C3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11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Ã©sultat de recherche d'images pour &quot;nuxtjs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r="4569"/>
          <a:stretch/>
        </p:blipFill>
        <p:spPr bwMode="auto">
          <a:xfrm>
            <a:off x="-108520" y="-27384"/>
            <a:ext cx="9259277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128558"/>
            <a:ext cx="2555776" cy="176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E43D9-F17D-43EF-A8B0-99DEBBCEEB67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29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79712" y="6088211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hlinkClick r:id="rId2"/>
              </a:rPr>
              <a:t>https://vuejs.org/v2/guide/team.html</a:t>
            </a:r>
            <a:endParaRPr lang="fr-FR" sz="24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7D82-3924-49F5-BD72-FDF35F432735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in </a:t>
            </a:r>
            <a:r>
              <a:rPr lang="fr-FR" dirty="0" err="1" smtClean="0"/>
              <a:t>depth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947738"/>
            <a:ext cx="76771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 international team</a:t>
            </a:r>
            <a:br>
              <a:rPr lang="fr-FR" dirty="0" smtClean="0"/>
            </a:b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8322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2254" y="404664"/>
            <a:ext cx="8229600" cy="9906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Server-</a:t>
            </a:r>
            <a:r>
              <a:rPr lang="fr-FR" sz="2400" dirty="0" err="1" smtClean="0"/>
              <a:t>Side</a:t>
            </a:r>
            <a:r>
              <a:rPr lang="fr-FR" sz="2400" dirty="0" smtClean="0"/>
              <a:t> </a:t>
            </a:r>
            <a:r>
              <a:rPr lang="fr-FR" sz="2400" dirty="0" err="1" smtClean="0"/>
              <a:t>Rendering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Routage basé sur l’arborescence des sources:</a:t>
            </a:r>
            <a:endParaRPr lang="fr-FR" sz="2000" dirty="0"/>
          </a:p>
          <a:p>
            <a:pPr marL="457200" lvl="1" indent="0">
              <a:buNone/>
            </a:pP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about.vue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/about</a:t>
            </a: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/_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/:id</a:t>
            </a:r>
          </a:p>
          <a:p>
            <a:endParaRPr lang="fr-FR" sz="2000" dirty="0" smtClean="0"/>
          </a:p>
          <a:p>
            <a:r>
              <a:rPr lang="fr-FR" sz="2000" dirty="0"/>
              <a:t>Peut s’accompagner de middlewares (Express)</a:t>
            </a:r>
          </a:p>
          <a:p>
            <a:r>
              <a:rPr lang="fr-FR" sz="2000" dirty="0"/>
              <a:t>Permet de générer une </a:t>
            </a:r>
            <a:r>
              <a:rPr lang="fr-FR" sz="2000" b="1" dirty="0"/>
              <a:t>version </a:t>
            </a:r>
            <a:r>
              <a:rPr lang="fr-FR" sz="2000" b="1" dirty="0" err="1"/>
              <a:t>serverless</a:t>
            </a:r>
            <a:r>
              <a:rPr lang="fr-FR" sz="2000" b="1" dirty="0"/>
              <a:t> </a:t>
            </a:r>
            <a:r>
              <a:rPr lang="fr-FR" sz="2000" dirty="0"/>
              <a:t>d’une application </a:t>
            </a:r>
            <a:r>
              <a:rPr lang="fr-FR" sz="2000" dirty="0" smtClean="0"/>
              <a:t>Vue:</a:t>
            </a:r>
            <a:endParaRPr lang="fr-FR" sz="2000" dirty="0"/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index.vue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/index.html</a:t>
            </a:r>
            <a:endParaRPr lang="fr-FR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about.vue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about/index.html</a:t>
            </a:r>
            <a:endParaRPr lang="fr-FR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/_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</a:t>
            </a:r>
            <a:r>
              <a:rPr lang="fr-FR" sz="2000" dirty="0" smtClean="0"/>
              <a:t>☠ configuration manuelle nécessaire</a:t>
            </a:r>
            <a:endParaRPr lang="fr-FR" sz="2000" b="1" dirty="0"/>
          </a:p>
          <a:p>
            <a:pPr marL="457200" lvl="1" indent="0">
              <a:buNone/>
            </a:pPr>
            <a:endParaRPr lang="fr-FR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28557"/>
            <a:ext cx="2790428" cy="97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6FB3F-3D84-40F4-8D04-AA21007469B0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05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fr-FR" dirty="0" smtClean="0"/>
              <a:t>Recommandations d’outillage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Vue CLI 3 pour initialiser le projet</a:t>
            </a:r>
          </a:p>
          <a:p>
            <a:r>
              <a:rPr lang="fr-FR" dirty="0" smtClean="0"/>
              <a:t>Préférer les plugins vue-cli plutôt que la config manuelle</a:t>
            </a:r>
          </a:p>
          <a:p>
            <a:r>
              <a:rPr lang="fr-FR" dirty="0" err="1" smtClean="0"/>
              <a:t>ESLint</a:t>
            </a:r>
            <a:r>
              <a:rPr lang="fr-FR" dirty="0" smtClean="0"/>
              <a:t> et </a:t>
            </a:r>
            <a:r>
              <a:rPr lang="fr-FR" dirty="0" err="1" smtClean="0"/>
              <a:t>Stylelint</a:t>
            </a:r>
            <a:r>
              <a:rPr lang="fr-FR" dirty="0" smtClean="0"/>
              <a:t>, en config recommandée</a:t>
            </a:r>
          </a:p>
          <a:p>
            <a:r>
              <a:rPr lang="fr-FR" dirty="0" smtClean="0"/>
              <a:t>Babel avec 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r>
              <a:rPr lang="fr-FR" dirty="0" smtClean="0"/>
              <a:t> ; pas de plugins stage &lt; 3</a:t>
            </a:r>
          </a:p>
          <a:p>
            <a:r>
              <a:rPr lang="fr-FR" dirty="0" err="1" smtClean="0"/>
              <a:t>PostCSS</a:t>
            </a:r>
            <a:r>
              <a:rPr lang="fr-FR" dirty="0" smtClean="0"/>
              <a:t> avec </a:t>
            </a:r>
            <a:r>
              <a:rPr lang="fr-FR" dirty="0" err="1" smtClean="0"/>
              <a:t>postcss-preset-env</a:t>
            </a:r>
            <a:endParaRPr lang="fr-FR" dirty="0" smtClean="0"/>
          </a:p>
          <a:p>
            <a:r>
              <a:rPr lang="fr-FR" dirty="0" smtClean="0"/>
              <a:t>TypeScript ou JavaScript moderne (ES2018+)</a:t>
            </a:r>
          </a:p>
          <a:p>
            <a:r>
              <a:rPr lang="fr-FR" dirty="0" smtClean="0"/>
              <a:t>Tests unitaires sur la logique client complexe</a:t>
            </a:r>
          </a:p>
          <a:p>
            <a:r>
              <a:rPr lang="fr-FR" dirty="0" smtClean="0"/>
              <a:t>Tests E2E sur les projets à long terme</a:t>
            </a:r>
          </a:p>
          <a:p>
            <a:r>
              <a:rPr lang="fr-FR" dirty="0" smtClean="0"/>
              <a:t>Utilisez le Modern Mode au </a:t>
            </a:r>
            <a:r>
              <a:rPr lang="fr-FR" dirty="0" err="1" smtClean="0"/>
              <a:t>build</a:t>
            </a:r>
            <a:endParaRPr lang="fr-FR" dirty="0" smtClean="0"/>
          </a:p>
          <a:p>
            <a:r>
              <a:rPr lang="fr-FR" dirty="0" smtClean="0"/>
              <a:t>Surveillez la taille de vos bundles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r>
              <a:rPr lang="fr-FR" dirty="0" smtClean="0"/>
              <a:t>IDE: Visual Studio Code + </a:t>
            </a:r>
            <a:r>
              <a:rPr lang="fr-FR" dirty="0" err="1" smtClean="0"/>
              <a:t>Vetur</a:t>
            </a:r>
            <a:r>
              <a:rPr lang="fr-FR" dirty="0" smtClean="0"/>
              <a:t> (gratuit) ou </a:t>
            </a:r>
            <a:r>
              <a:rPr lang="fr-FR" dirty="0" err="1" smtClean="0"/>
              <a:t>Webstorm</a:t>
            </a:r>
            <a:r>
              <a:rPr lang="fr-FR" dirty="0" smtClean="0"/>
              <a:t> ($)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9A58-0B6E-495D-B9CC-4B192885EFEE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Ce qu’on a omis d’aborder </a:t>
            </a:r>
            <a:br>
              <a:rPr lang="fr-FR" dirty="0" smtClean="0"/>
            </a:br>
            <a:r>
              <a:rPr lang="fr-FR" dirty="0" smtClean="0"/>
              <a:t>pendant cette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560168"/>
          </a:xfrm>
        </p:spPr>
        <p:txBody>
          <a:bodyPr/>
          <a:lstStyle/>
          <a:p>
            <a:r>
              <a:rPr lang="fr-FR" dirty="0" smtClean="0"/>
              <a:t>Les modificateurs pour v-model et </a:t>
            </a:r>
            <a:r>
              <a:rPr lang="fr-FR" dirty="0" err="1" smtClean="0"/>
              <a:t>v-on</a:t>
            </a:r>
            <a:endParaRPr lang="fr-FR" dirty="0" smtClean="0"/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quelques raccourcis pratiques mais facultatifs</a:t>
            </a:r>
          </a:p>
          <a:p>
            <a:r>
              <a:rPr lang="fr-FR" dirty="0" smtClean="0"/>
              <a:t>&lt;component </a:t>
            </a:r>
            <a:r>
              <a:rPr lang="fr-FR" dirty="0" err="1" smtClean="0"/>
              <a:t>is</a:t>
            </a:r>
            <a:r>
              <a:rPr lang="fr-FR" dirty="0" smtClean="0"/>
              <a:t>=‘x’&gt; pour les composants dynamiques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Un cas d’usage relativement rare</a:t>
            </a:r>
          </a:p>
          <a:p>
            <a:r>
              <a:rPr lang="fr-FR" dirty="0" smtClean="0"/>
              <a:t>Le système de transitions &amp; animations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Facilite l’ajout d’animations en CSS pour le plaisir des yeux</a:t>
            </a:r>
          </a:p>
          <a:p>
            <a:r>
              <a:rPr lang="fr-FR" dirty="0" smtClean="0"/>
              <a:t>Les filtres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Remplaçables par des propriétés </a:t>
            </a:r>
            <a:r>
              <a:rPr lang="fr-FR" i="1" dirty="0" err="1" smtClean="0">
                <a:solidFill>
                  <a:schemeClr val="accent5"/>
                </a:solidFill>
              </a:rPr>
              <a:t>computed</a:t>
            </a:r>
            <a:endParaRPr lang="fr-FR" i="1" dirty="0" smtClean="0">
              <a:solidFill>
                <a:schemeClr val="accent5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B24F-0807-4DAA-9EB1-093F2DA01234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4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Derniers conseils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Goodbye, </a:t>
            </a:r>
            <a:r>
              <a:rPr lang="fr-FR" dirty="0" err="1" smtClean="0"/>
              <a:t>farewell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E5225-EACC-47BA-9935-B919BBFE3391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55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1" y="400266"/>
            <a:ext cx="4602627" cy="288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87" y="3004803"/>
            <a:ext cx="83534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Résultat de recherche d'images pour &quot;money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2993"/>
            <a:ext cx="2146688" cy="139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02" y="1916832"/>
            <a:ext cx="34956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BA6D-C95D-4B89-803A-D119A88BCABA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in </a:t>
            </a:r>
            <a:r>
              <a:rPr lang="fr-FR" dirty="0" err="1" smtClean="0"/>
              <a:t>depth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81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475656" y="630932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Vue.js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currently</a:t>
            </a:r>
            <a:r>
              <a:rPr lang="fr-FR" dirty="0" smtClean="0"/>
              <a:t> the 3rd </a:t>
            </a:r>
            <a:r>
              <a:rPr lang="fr-FR" dirty="0" err="1" smtClean="0"/>
              <a:t>starred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on </a:t>
            </a:r>
            <a:r>
              <a:rPr lang="fr-FR" dirty="0" err="1" smtClean="0"/>
              <a:t>Github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369558"/>
            <a:ext cx="9015539" cy="550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36712"/>
            <a:ext cx="4109640" cy="20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07E6-B889-4326-B948-FE7DA3D96C5D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Vue.js in </a:t>
            </a:r>
            <a:r>
              <a:rPr lang="fr-FR" dirty="0" err="1"/>
              <a:t>depth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5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Stats</a:t>
            </a:r>
            <a:r>
              <a:rPr lang="fr-FR" dirty="0" smtClean="0"/>
              <a:t> on </a:t>
            </a:r>
            <a:r>
              <a:rPr lang="fr-FR" dirty="0" err="1" smtClean="0"/>
              <a:t>Github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 </a:t>
            </a:r>
            <a:r>
              <a:rPr lang="fr-FR" sz="2000" i="1" dirty="0" err="1" smtClean="0"/>
              <a:t>august</a:t>
            </a:r>
            <a:r>
              <a:rPr lang="fr-FR" sz="2000" i="1" dirty="0" smtClean="0"/>
              <a:t> 2018</a:t>
            </a:r>
            <a:endParaRPr lang="fr-FR" i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16" y="1916832"/>
            <a:ext cx="915878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E2E4-4CB9-4BCE-9303-C6240591CC15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Vue.js in </a:t>
            </a:r>
            <a:r>
              <a:rPr lang="fr-FR" dirty="0" err="1"/>
              <a:t>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13/03/2019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Compared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Angular</a:t>
            </a:r>
            <a:r>
              <a:rPr lang="fr-FR" sz="3600" dirty="0" smtClean="0"/>
              <a:t> and </a:t>
            </a:r>
            <a:r>
              <a:rPr lang="fr-FR" sz="3600" dirty="0" err="1" smtClean="0"/>
              <a:t>React</a:t>
            </a:r>
            <a:endParaRPr lang="fr-FR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3" y="1556792"/>
            <a:ext cx="7873097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1361</Words>
  <Application>Microsoft Office PowerPoint</Application>
  <PresentationFormat>Affichage à l'écran (4:3)</PresentationFormat>
  <Paragraphs>401</Paragraphs>
  <Slides>53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4" baseType="lpstr">
      <vt:lpstr>Clarté</vt:lpstr>
      <vt:lpstr>Présentation PowerPoint</vt:lpstr>
      <vt:lpstr>Tooling</vt:lpstr>
      <vt:lpstr>Débogage – vue devtools</vt:lpstr>
      <vt:lpstr>Présentation PowerPoint</vt:lpstr>
      <vt:lpstr>An international team </vt:lpstr>
      <vt:lpstr>Présentation PowerPoint</vt:lpstr>
      <vt:lpstr>Présentation PowerPoint</vt:lpstr>
      <vt:lpstr>Stats on Github  august 2018</vt:lpstr>
      <vt:lpstr>Compared with Angular and React</vt:lpstr>
      <vt:lpstr>Compared with Angular and React</vt:lpstr>
      <vt:lpstr>Compared with Angular and React</vt:lpstr>
      <vt:lpstr>What is the best JS framework ?</vt:lpstr>
      <vt:lpstr>vue create myproject</vt:lpstr>
      <vt:lpstr>Vue CLI is not the only way to use Vue Hello Vue</vt:lpstr>
      <vt:lpstr>Single File Components</vt:lpstr>
      <vt:lpstr>Composants Composants réutilisables</vt:lpstr>
      <vt:lpstr>Présentation PowerPoint</vt:lpstr>
      <vt:lpstr>Directives Texte et attributs avec v-bind</vt:lpstr>
      <vt:lpstr>Directives Classes et styles</vt:lpstr>
      <vt:lpstr>Directives Champs de formulaire</vt:lpstr>
      <vt:lpstr>Directives Conditions</vt:lpstr>
      <vt:lpstr>Directives Boucles et listes avec v-for</vt:lpstr>
      <vt:lpstr>Directives Evenements</vt:lpstr>
      <vt:lpstr>Présentation PowerPoint</vt:lpstr>
      <vt:lpstr>Composants Méthodes</vt:lpstr>
      <vt:lpstr>Composants Propriétés computed et watchers</vt:lpstr>
      <vt:lpstr>Composants data, computed ou watcher ?</vt:lpstr>
      <vt:lpstr>Composants Méthodes du Cycle de vie</vt:lpstr>
      <vt:lpstr>Composants Communication entre composants</vt:lpstr>
      <vt:lpstr>Composants Communication entre composants</vt:lpstr>
      <vt:lpstr>Composants Slots</vt:lpstr>
      <vt:lpstr>Présentation PowerPoint</vt:lpstr>
      <vt:lpstr>Comment ça marche ?</vt:lpstr>
      <vt:lpstr>Comment ça marche ?</vt:lpstr>
      <vt:lpstr>Détail du système de réactivité de Vue</vt:lpstr>
      <vt:lpstr>Détail du système de réactivité de Vue</vt:lpstr>
      <vt:lpstr>State management  Données partagées, centralisées</vt:lpstr>
      <vt:lpstr>State management Store et mutations contrôlées</vt:lpstr>
      <vt:lpstr>State management Vuex</vt:lpstr>
      <vt:lpstr>Vue-router</vt:lpstr>
      <vt:lpstr>Réutilisabilité, composition, généricité Etendre progressivement Vue</vt:lpstr>
      <vt:lpstr>Pause Q&amp;A – Table ronde</vt:lpstr>
      <vt:lpstr>Ecosystème de Vue</vt:lpstr>
      <vt:lpstr>Class Component</vt:lpstr>
      <vt:lpstr>Server-Side Rendering Qu’est-ce que c’est ?</vt:lpstr>
      <vt:lpstr>Server-Side Rendering Pourquoi ?</vt:lpstr>
      <vt:lpstr>Server-Side Rendering Pourquoi ?</vt:lpstr>
      <vt:lpstr>Server-Side Rendering Frameworks</vt:lpstr>
      <vt:lpstr>Présentation PowerPoint</vt:lpstr>
      <vt:lpstr>Server-Side Rendering</vt:lpstr>
      <vt:lpstr>Recommandations d’outillage</vt:lpstr>
      <vt:lpstr>Ce qu’on a omis d’aborder  pendant cette formation</vt:lpstr>
      <vt:lpstr>Derniers conseils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Vue.js in depth</dc:title>
  <dc:creator>Sylvain Pollet-Villard</dc:creator>
  <cp:lastModifiedBy>Sylvain Pollet-Villard</cp:lastModifiedBy>
  <cp:revision>163</cp:revision>
  <dcterms:created xsi:type="dcterms:W3CDTF">2017-12-12T17:01:35Z</dcterms:created>
  <dcterms:modified xsi:type="dcterms:W3CDTF">2019-03-13T13:48:31Z</dcterms:modified>
</cp:coreProperties>
</file>